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0" r:id="rId9"/>
    <p:sldId id="263" r:id="rId10"/>
    <p:sldId id="271" r:id="rId11"/>
    <p:sldId id="264" r:id="rId12"/>
    <p:sldId id="265" r:id="rId13"/>
    <p:sldId id="266" r:id="rId14"/>
    <p:sldId id="267" r:id="rId15"/>
    <p:sldId id="269" r:id="rId16"/>
    <p:sldId id="268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110" autoAdjust="0"/>
  </p:normalViewPr>
  <p:slideViewPr>
    <p:cSldViewPr snapToGrid="0">
      <p:cViewPr>
        <p:scale>
          <a:sx n="66" d="100"/>
          <a:sy n="66" d="100"/>
        </p:scale>
        <p:origin x="2196" y="9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figures!$B$2</c:f>
              <c:strCache>
                <c:ptCount val="1"/>
                <c:pt idx="0">
                  <c:v>rail transit</c:v>
                </c:pt>
              </c:strCache>
            </c:strRef>
          </c:tx>
          <c:spPr>
            <a:solidFill>
              <a:schemeClr val="tx1">
                <a:alpha val="70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figures!$A$3:$A$7</c:f>
              <c:numCache>
                <c:formatCode>General</c:formatCode>
                <c:ptCount val="5"/>
                <c:pt idx="0">
                  <c:v>1972</c:v>
                </c:pt>
                <c:pt idx="1">
                  <c:v>1983</c:v>
                </c:pt>
                <c:pt idx="2">
                  <c:v>1993</c:v>
                </c:pt>
                <c:pt idx="3">
                  <c:v>2005</c:v>
                </c:pt>
                <c:pt idx="4">
                  <c:v>2025</c:v>
                </c:pt>
              </c:numCache>
            </c:numRef>
          </c:cat>
          <c:val>
            <c:numRef>
              <c:f>figures!$B$3:$B$7</c:f>
              <c:numCache>
                <c:formatCode>0.00%</c:formatCode>
                <c:ptCount val="5"/>
                <c:pt idx="0">
                  <c:v>6.6000000000000003E-2</c:v>
                </c:pt>
                <c:pt idx="1">
                  <c:v>9.8000000000000004E-2</c:v>
                </c:pt>
                <c:pt idx="2">
                  <c:v>0.13400000000000001</c:v>
                </c:pt>
                <c:pt idx="3">
                  <c:v>0.14099999999999999</c:v>
                </c:pt>
                <c:pt idx="4">
                  <c:v>0.13300000000000001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1E1-4CA1-948F-084A5A4BA072}"/>
            </c:ext>
          </c:extLst>
        </c:ser>
        <c:ser>
          <c:idx val="1"/>
          <c:order val="1"/>
          <c:tx>
            <c:strRef>
              <c:f>figures!$C$2</c:f>
              <c:strCache>
                <c:ptCount val="1"/>
                <c:pt idx="0">
                  <c:v>bus</c:v>
                </c:pt>
              </c:strCache>
            </c:strRef>
          </c:tx>
          <c:spPr>
            <a:pattFill prst="wdDnDiag">
              <a:fgClr>
                <a:schemeClr val="bg1">
                  <a:lumMod val="65000"/>
                </a:schemeClr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figures!$A$3:$A$7</c:f>
              <c:numCache>
                <c:formatCode>General</c:formatCode>
                <c:ptCount val="5"/>
                <c:pt idx="0">
                  <c:v>1972</c:v>
                </c:pt>
                <c:pt idx="1">
                  <c:v>1983</c:v>
                </c:pt>
                <c:pt idx="2">
                  <c:v>1993</c:v>
                </c:pt>
                <c:pt idx="3">
                  <c:v>2005</c:v>
                </c:pt>
                <c:pt idx="4">
                  <c:v>2025</c:v>
                </c:pt>
              </c:numCache>
            </c:numRef>
          </c:cat>
          <c:val>
            <c:numRef>
              <c:f>figures!$C$3:$C$7</c:f>
              <c:numCache>
                <c:formatCode>0.00%</c:formatCode>
                <c:ptCount val="5"/>
                <c:pt idx="0">
                  <c:v>0.17299999999999999</c:v>
                </c:pt>
                <c:pt idx="1">
                  <c:v>0.11799999999999999</c:v>
                </c:pt>
                <c:pt idx="2">
                  <c:v>0.08</c:v>
                </c:pt>
                <c:pt idx="3">
                  <c:v>8.3000000000000004E-2</c:v>
                </c:pt>
                <c:pt idx="4">
                  <c:v>9.6000000000000002E-2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1E1-4CA1-948F-084A5A4BA072}"/>
            </c:ext>
          </c:extLst>
        </c:ser>
        <c:ser>
          <c:idx val="2"/>
          <c:order val="2"/>
          <c:tx>
            <c:strRef>
              <c:f>figures!$D$2</c:f>
              <c:strCache>
                <c:ptCount val="1"/>
                <c:pt idx="0">
                  <c:v>texi</c:v>
                </c:pt>
              </c:strCache>
            </c:strRef>
          </c:tx>
          <c:spPr>
            <a:solidFill>
              <a:schemeClr val="bg1">
                <a:lumMod val="50000"/>
                <a:alpha val="70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figures!$A$3:$A$7</c:f>
              <c:numCache>
                <c:formatCode>General</c:formatCode>
                <c:ptCount val="5"/>
                <c:pt idx="0">
                  <c:v>1972</c:v>
                </c:pt>
                <c:pt idx="1">
                  <c:v>1983</c:v>
                </c:pt>
                <c:pt idx="2">
                  <c:v>1993</c:v>
                </c:pt>
                <c:pt idx="3">
                  <c:v>2005</c:v>
                </c:pt>
                <c:pt idx="4">
                  <c:v>2025</c:v>
                </c:pt>
              </c:numCache>
            </c:numRef>
          </c:cat>
          <c:val>
            <c:numRef>
              <c:f>figures!$D$3:$D$7</c:f>
              <c:numCache>
                <c:formatCode>0.00%</c:formatCode>
                <c:ptCount val="5"/>
                <c:pt idx="0">
                  <c:v>3.3000000000000002E-2</c:v>
                </c:pt>
                <c:pt idx="1">
                  <c:v>0.02</c:v>
                </c:pt>
                <c:pt idx="2">
                  <c:v>1.4999999999999999E-2</c:v>
                </c:pt>
                <c:pt idx="3">
                  <c:v>1.0999999999999999E-2</c:v>
                </c:pt>
                <c:pt idx="4">
                  <c:v>1.2E-2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1E1-4CA1-948F-084A5A4BA072}"/>
            </c:ext>
          </c:extLst>
        </c:ser>
        <c:ser>
          <c:idx val="3"/>
          <c:order val="3"/>
          <c:tx>
            <c:strRef>
              <c:f>figures!$E$2</c:f>
              <c:strCache>
                <c:ptCount val="1"/>
                <c:pt idx="0">
                  <c:v>pravite car</c:v>
                </c:pt>
              </c:strCache>
            </c:strRef>
          </c:tx>
          <c:spPr>
            <a:pattFill prst="pct10">
              <a:fgClr>
                <a:schemeClr val="tx1">
                  <a:lumMod val="50000"/>
                  <a:lumOff val="50000"/>
                </a:schemeClr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figures!$A$3:$A$7</c:f>
              <c:numCache>
                <c:formatCode>General</c:formatCode>
                <c:ptCount val="5"/>
                <c:pt idx="0">
                  <c:v>1972</c:v>
                </c:pt>
                <c:pt idx="1">
                  <c:v>1983</c:v>
                </c:pt>
                <c:pt idx="2">
                  <c:v>1993</c:v>
                </c:pt>
                <c:pt idx="3">
                  <c:v>2005</c:v>
                </c:pt>
                <c:pt idx="4">
                  <c:v>2025</c:v>
                </c:pt>
              </c:numCache>
            </c:numRef>
          </c:cat>
          <c:val>
            <c:numRef>
              <c:f>figures!$E$3:$E$7</c:f>
              <c:numCache>
                <c:formatCode>0.00%</c:formatCode>
                <c:ptCount val="5"/>
                <c:pt idx="0">
                  <c:v>0.30599999999999999</c:v>
                </c:pt>
                <c:pt idx="1">
                  <c:v>0.308</c:v>
                </c:pt>
                <c:pt idx="2">
                  <c:v>0.378</c:v>
                </c:pt>
                <c:pt idx="3">
                  <c:v>0.42199999999999999</c:v>
                </c:pt>
                <c:pt idx="4">
                  <c:v>0.48099999999999998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1E1-4CA1-948F-084A5A4BA072}"/>
            </c:ext>
          </c:extLst>
        </c:ser>
        <c:ser>
          <c:idx val="4"/>
          <c:order val="4"/>
          <c:tx>
            <c:strRef>
              <c:f>figures!$F$2</c:f>
              <c:strCache>
                <c:ptCount val="1"/>
                <c:pt idx="0">
                  <c:v>bycicle</c:v>
                </c:pt>
              </c:strCache>
            </c:strRef>
          </c:tx>
          <c:spPr>
            <a:solidFill>
              <a:schemeClr val="bg1">
                <a:alpha val="70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figures!$A$3:$A$7</c:f>
              <c:numCache>
                <c:formatCode>General</c:formatCode>
                <c:ptCount val="5"/>
                <c:pt idx="0">
                  <c:v>1972</c:v>
                </c:pt>
                <c:pt idx="1">
                  <c:v>1983</c:v>
                </c:pt>
                <c:pt idx="2">
                  <c:v>1993</c:v>
                </c:pt>
                <c:pt idx="3">
                  <c:v>2005</c:v>
                </c:pt>
                <c:pt idx="4">
                  <c:v>2025</c:v>
                </c:pt>
              </c:numCache>
            </c:numRef>
          </c:cat>
          <c:val>
            <c:numRef>
              <c:f>figures!$F$3:$F$7</c:f>
              <c:numCache>
                <c:formatCode>0.00%</c:formatCode>
                <c:ptCount val="5"/>
                <c:pt idx="0">
                  <c:v>4.9000000000000002E-2</c:v>
                </c:pt>
                <c:pt idx="1">
                  <c:v>0.155</c:v>
                </c:pt>
                <c:pt idx="2">
                  <c:v>0.151</c:v>
                </c:pt>
                <c:pt idx="3">
                  <c:v>0.156</c:v>
                </c:pt>
                <c:pt idx="4">
                  <c:v>0.11600000000000001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1E1-4CA1-948F-084A5A4BA072}"/>
            </c:ext>
          </c:extLst>
        </c:ser>
        <c:ser>
          <c:idx val="5"/>
          <c:order val="5"/>
          <c:tx>
            <c:strRef>
              <c:f>figures!$G$2</c:f>
              <c:strCache>
                <c:ptCount val="1"/>
                <c:pt idx="0">
                  <c:v>walk</c:v>
                </c:pt>
              </c:strCache>
            </c:strRef>
          </c:tx>
          <c:spPr>
            <a:pattFill prst="wdUpDiag">
              <a:fgClr>
                <a:schemeClr val="tx1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figures!$A$3:$A$7</c:f>
              <c:numCache>
                <c:formatCode>General</c:formatCode>
                <c:ptCount val="5"/>
                <c:pt idx="0">
                  <c:v>1972</c:v>
                </c:pt>
                <c:pt idx="1">
                  <c:v>1983</c:v>
                </c:pt>
                <c:pt idx="2">
                  <c:v>1993</c:v>
                </c:pt>
                <c:pt idx="3">
                  <c:v>2005</c:v>
                </c:pt>
                <c:pt idx="4">
                  <c:v>2025</c:v>
                </c:pt>
              </c:numCache>
            </c:numRef>
          </c:cat>
          <c:val>
            <c:numRef>
              <c:f>figures!$G$3:$G$7</c:f>
              <c:numCache>
                <c:formatCode>0.00%</c:formatCode>
                <c:ptCount val="5"/>
                <c:pt idx="0">
                  <c:v>0.373</c:v>
                </c:pt>
                <c:pt idx="1">
                  <c:v>0.30099999999999999</c:v>
                </c:pt>
                <c:pt idx="2">
                  <c:v>0.24099999999999999</c:v>
                </c:pt>
                <c:pt idx="3">
                  <c:v>0.185</c:v>
                </c:pt>
                <c:pt idx="4">
                  <c:v>0.16200000000000001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11E1-4CA1-948F-084A5A4BA0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0"/>
        <c:overlap val="100"/>
        <c:serLines>
          <c:spPr>
            <a:ln w="9525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  <c:axId val="1221146895"/>
        <c:axId val="1234466303"/>
      </c:barChart>
      <c:catAx>
        <c:axId val="1221146895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34466303"/>
        <c:crosses val="autoZero"/>
        <c:auto val="1"/>
        <c:lblAlgn val="ctr"/>
        <c:lblOffset val="100"/>
        <c:noMultiLvlLbl val="0"/>
      </c:catAx>
      <c:valAx>
        <c:axId val="1234466303"/>
        <c:scaling>
          <c:orientation val="minMax"/>
        </c:scaling>
        <c:delete val="0"/>
        <c:axPos val="t"/>
        <c:majorGridlines>
          <c:spPr>
            <a:ln w="9525" cap="flat" cmpd="sng" algn="ctr">
              <a:gradFill>
                <a:gsLst>
                  <a:gs pos="0">
                    <a:schemeClr val="tx1">
                      <a:lumMod val="5000"/>
                      <a:lumOff val="95000"/>
                    </a:schemeClr>
                  </a:gs>
                  <a:gs pos="10000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211468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'classification on land use'!$B$93</c:f>
              <c:strCache>
                <c:ptCount val="1"/>
                <c:pt idx="0">
                  <c:v>Office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shade val="5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CEA-4A22-AEB3-E6B0F39FE64E}"/>
              </c:ext>
            </c:extLst>
          </c:dPt>
          <c:dPt>
            <c:idx val="1"/>
            <c:bubble3D val="0"/>
            <c:spPr>
              <a:solidFill>
                <a:schemeClr val="accent3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CEA-4A22-AEB3-E6B0F39FE64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CEA-4A22-AEB3-E6B0F39FE64E}"/>
              </c:ext>
            </c:extLst>
          </c:dPt>
          <c:dPt>
            <c:idx val="3"/>
            <c:bubble3D val="0"/>
            <c:spPr>
              <a:solidFill>
                <a:schemeClr val="accent3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CEA-4A22-AEB3-E6B0F39FE64E}"/>
              </c:ext>
            </c:extLst>
          </c:dPt>
          <c:dPt>
            <c:idx val="4"/>
            <c:bubble3D val="0"/>
            <c:spPr>
              <a:solidFill>
                <a:schemeClr val="accent3">
                  <a:tint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4CEA-4A22-AEB3-E6B0F39FE64E}"/>
              </c:ext>
            </c:extLst>
          </c:dPt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'classification on land use'!$C$88:$G$88</c:f>
              <c:strCache>
                <c:ptCount val="5"/>
                <c:pt idx="0">
                  <c:v>Office</c:v>
                </c:pt>
                <c:pt idx="1">
                  <c:v>Commerce</c:v>
                </c:pt>
                <c:pt idx="2">
                  <c:v>Residence</c:v>
                </c:pt>
                <c:pt idx="3">
                  <c:v>Education</c:v>
                </c:pt>
                <c:pt idx="4">
                  <c:v>Other</c:v>
                </c:pt>
              </c:strCache>
            </c:strRef>
          </c:cat>
          <c:val>
            <c:numRef>
              <c:f>'classification on land use'!$C$93:$G$93</c:f>
              <c:numCache>
                <c:formatCode>0.00%</c:formatCode>
                <c:ptCount val="5"/>
                <c:pt idx="0">
                  <c:v>0.27481836401964993</c:v>
                </c:pt>
                <c:pt idx="1">
                  <c:v>0.14200596303359431</c:v>
                </c:pt>
                <c:pt idx="2">
                  <c:v>0.27094896967443904</c:v>
                </c:pt>
                <c:pt idx="3">
                  <c:v>3.0956173266151549E-2</c:v>
                </c:pt>
                <c:pt idx="4">
                  <c:v>0.2812705300061652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4CEA-4A22-AEB3-E6B0F39FE64E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figures!$B$10</c:f>
              <c:strCache>
                <c:ptCount val="1"/>
                <c:pt idx="0">
                  <c:v>0-14 years old</c:v>
                </c:pt>
              </c:strCache>
            </c:strRef>
          </c:tx>
          <c:spPr>
            <a:solidFill>
              <a:schemeClr val="bg1"/>
            </a:solidFill>
            <a:ln w="6350">
              <a:solidFill>
                <a:schemeClr val="tx1"/>
              </a:solidFill>
            </a:ln>
            <a:effectLst/>
          </c:spPr>
          <c:invertIfNegative val="0"/>
          <c:cat>
            <c:numRef>
              <c:f>figures!$A$11:$A$24</c:f>
              <c:numCache>
                <c:formatCode>General</c:formatCode>
                <c:ptCount val="14"/>
                <c:pt idx="0">
                  <c:v>1985</c:v>
                </c:pt>
                <c:pt idx="1">
                  <c:v>1990</c:v>
                </c:pt>
                <c:pt idx="2">
                  <c:v>1995</c:v>
                </c:pt>
                <c:pt idx="3">
                  <c:v>2000</c:v>
                </c:pt>
                <c:pt idx="4">
                  <c:v>2005</c:v>
                </c:pt>
                <c:pt idx="5">
                  <c:v>2010</c:v>
                </c:pt>
                <c:pt idx="6">
                  <c:v>2015</c:v>
                </c:pt>
                <c:pt idx="7">
                  <c:v>2020</c:v>
                </c:pt>
                <c:pt idx="8">
                  <c:v>2025</c:v>
                </c:pt>
                <c:pt idx="9">
                  <c:v>2030</c:v>
                </c:pt>
                <c:pt idx="10">
                  <c:v>2035</c:v>
                </c:pt>
                <c:pt idx="11">
                  <c:v>2040</c:v>
                </c:pt>
                <c:pt idx="12">
                  <c:v>2045</c:v>
                </c:pt>
                <c:pt idx="13">
                  <c:v>2050</c:v>
                </c:pt>
              </c:numCache>
            </c:numRef>
          </c:cat>
          <c:val>
            <c:numRef>
              <c:f>figures!$B$11:$B$24</c:f>
              <c:numCache>
                <c:formatCode>General</c:formatCode>
                <c:ptCount val="14"/>
                <c:pt idx="0">
                  <c:v>252</c:v>
                </c:pt>
                <c:pt idx="1">
                  <c:v>231</c:v>
                </c:pt>
                <c:pt idx="2">
                  <c:v>205</c:v>
                </c:pt>
                <c:pt idx="3">
                  <c:v>191</c:v>
                </c:pt>
                <c:pt idx="4">
                  <c:v>188</c:v>
                </c:pt>
                <c:pt idx="5">
                  <c:v>192</c:v>
                </c:pt>
                <c:pt idx="6">
                  <c:v>201</c:v>
                </c:pt>
                <c:pt idx="7">
                  <c:v>204</c:v>
                </c:pt>
                <c:pt idx="8">
                  <c:v>201</c:v>
                </c:pt>
                <c:pt idx="9">
                  <c:v>189</c:v>
                </c:pt>
                <c:pt idx="10">
                  <c:v>176</c:v>
                </c:pt>
                <c:pt idx="11">
                  <c:v>168</c:v>
                </c:pt>
                <c:pt idx="12">
                  <c:v>165</c:v>
                </c:pt>
                <c:pt idx="13">
                  <c:v>164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18D-4E39-9389-26710AD950C8}"/>
            </c:ext>
          </c:extLst>
        </c:ser>
        <c:ser>
          <c:idx val="1"/>
          <c:order val="1"/>
          <c:tx>
            <c:strRef>
              <c:f>figures!$C$10</c:f>
              <c:strCache>
                <c:ptCount val="1"/>
                <c:pt idx="0">
                  <c:v>15-64 years old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6350">
              <a:solidFill>
                <a:schemeClr val="tx1"/>
              </a:solidFill>
            </a:ln>
            <a:effectLst/>
          </c:spPr>
          <c:invertIfNegative val="0"/>
          <c:cat>
            <c:numRef>
              <c:f>figures!$A$11:$A$24</c:f>
              <c:numCache>
                <c:formatCode>General</c:formatCode>
                <c:ptCount val="14"/>
                <c:pt idx="0">
                  <c:v>1985</c:v>
                </c:pt>
                <c:pt idx="1">
                  <c:v>1990</c:v>
                </c:pt>
                <c:pt idx="2">
                  <c:v>1995</c:v>
                </c:pt>
                <c:pt idx="3">
                  <c:v>2000</c:v>
                </c:pt>
                <c:pt idx="4">
                  <c:v>2005</c:v>
                </c:pt>
                <c:pt idx="5">
                  <c:v>2010</c:v>
                </c:pt>
                <c:pt idx="6">
                  <c:v>2015</c:v>
                </c:pt>
                <c:pt idx="7">
                  <c:v>2020</c:v>
                </c:pt>
                <c:pt idx="8">
                  <c:v>2025</c:v>
                </c:pt>
                <c:pt idx="9">
                  <c:v>2030</c:v>
                </c:pt>
                <c:pt idx="10">
                  <c:v>2035</c:v>
                </c:pt>
                <c:pt idx="11">
                  <c:v>2040</c:v>
                </c:pt>
                <c:pt idx="12">
                  <c:v>2045</c:v>
                </c:pt>
                <c:pt idx="13">
                  <c:v>2050</c:v>
                </c:pt>
              </c:numCache>
            </c:numRef>
          </c:cat>
          <c:val>
            <c:numRef>
              <c:f>figures!$C$11:$C$24</c:f>
              <c:numCache>
                <c:formatCode>General</c:formatCode>
                <c:ptCount val="14"/>
                <c:pt idx="0">
                  <c:v>816</c:v>
                </c:pt>
                <c:pt idx="1">
                  <c:v>886</c:v>
                </c:pt>
                <c:pt idx="2">
                  <c:v>933</c:v>
                </c:pt>
                <c:pt idx="3">
                  <c:v>968</c:v>
                </c:pt>
                <c:pt idx="4">
                  <c:v>984</c:v>
                </c:pt>
                <c:pt idx="5">
                  <c:v>998</c:v>
                </c:pt>
                <c:pt idx="6">
                  <c:v>1002</c:v>
                </c:pt>
                <c:pt idx="7">
                  <c:v>996</c:v>
                </c:pt>
                <c:pt idx="8">
                  <c:v>996</c:v>
                </c:pt>
                <c:pt idx="9">
                  <c:v>993</c:v>
                </c:pt>
                <c:pt idx="10">
                  <c:v>975</c:v>
                </c:pt>
                <c:pt idx="11">
                  <c:v>937</c:v>
                </c:pt>
                <c:pt idx="12">
                  <c:v>901</c:v>
                </c:pt>
                <c:pt idx="13">
                  <c:v>870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18D-4E39-9389-26710AD950C8}"/>
            </c:ext>
          </c:extLst>
        </c:ser>
        <c:ser>
          <c:idx val="2"/>
          <c:order val="2"/>
          <c:tx>
            <c:strRef>
              <c:f>figures!$D$10</c:f>
              <c:strCache>
                <c:ptCount val="1"/>
                <c:pt idx="0">
                  <c:v>65 and older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 w="6350">
              <a:solidFill>
                <a:schemeClr val="tx1"/>
              </a:solidFill>
            </a:ln>
            <a:effectLst/>
          </c:spPr>
          <c:invertIfNegative val="0"/>
          <c:cat>
            <c:numRef>
              <c:f>figures!$A$11:$A$24</c:f>
              <c:numCache>
                <c:formatCode>General</c:formatCode>
                <c:ptCount val="14"/>
                <c:pt idx="0">
                  <c:v>1985</c:v>
                </c:pt>
                <c:pt idx="1">
                  <c:v>1990</c:v>
                </c:pt>
                <c:pt idx="2">
                  <c:v>1995</c:v>
                </c:pt>
                <c:pt idx="3">
                  <c:v>2000</c:v>
                </c:pt>
                <c:pt idx="4">
                  <c:v>2005</c:v>
                </c:pt>
                <c:pt idx="5">
                  <c:v>2010</c:v>
                </c:pt>
                <c:pt idx="6">
                  <c:v>2015</c:v>
                </c:pt>
                <c:pt idx="7">
                  <c:v>2020</c:v>
                </c:pt>
                <c:pt idx="8">
                  <c:v>2025</c:v>
                </c:pt>
                <c:pt idx="9">
                  <c:v>2030</c:v>
                </c:pt>
                <c:pt idx="10">
                  <c:v>2035</c:v>
                </c:pt>
                <c:pt idx="11">
                  <c:v>2040</c:v>
                </c:pt>
                <c:pt idx="12">
                  <c:v>2045</c:v>
                </c:pt>
                <c:pt idx="13">
                  <c:v>2050</c:v>
                </c:pt>
              </c:numCache>
            </c:numRef>
          </c:cat>
          <c:val>
            <c:numRef>
              <c:f>figures!$D$11:$D$24</c:f>
              <c:numCache>
                <c:formatCode>General</c:formatCode>
                <c:ptCount val="14"/>
                <c:pt idx="0">
                  <c:v>91</c:v>
                </c:pt>
                <c:pt idx="1">
                  <c:v>113</c:v>
                </c:pt>
                <c:pt idx="2">
                  <c:v>142</c:v>
                </c:pt>
                <c:pt idx="3">
                  <c:v>178</c:v>
                </c:pt>
                <c:pt idx="4">
                  <c:v>213</c:v>
                </c:pt>
                <c:pt idx="5">
                  <c:v>254</c:v>
                </c:pt>
                <c:pt idx="6">
                  <c:v>322</c:v>
                </c:pt>
                <c:pt idx="7">
                  <c:v>367</c:v>
                </c:pt>
                <c:pt idx="8">
                  <c:v>395</c:v>
                </c:pt>
                <c:pt idx="9">
                  <c:v>422</c:v>
                </c:pt>
                <c:pt idx="10">
                  <c:v>454</c:v>
                </c:pt>
                <c:pt idx="11">
                  <c:v>497</c:v>
                </c:pt>
                <c:pt idx="12">
                  <c:v>524</c:v>
                </c:pt>
                <c:pt idx="13">
                  <c:v>539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18D-4E39-9389-26710AD950C8}"/>
            </c:ext>
          </c:extLst>
        </c:ser>
        <c:ser>
          <c:idx val="3"/>
          <c:order val="3"/>
          <c:tx>
            <c:strRef>
              <c:f>figures!$F$10</c:f>
              <c:strCache>
                <c:ptCount val="1"/>
                <c:pt idx="0">
                  <c:v>unknown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numRef>
              <c:f>figures!$A$11:$A$24</c:f>
              <c:numCache>
                <c:formatCode>General</c:formatCode>
                <c:ptCount val="14"/>
                <c:pt idx="0">
                  <c:v>1985</c:v>
                </c:pt>
                <c:pt idx="1">
                  <c:v>1990</c:v>
                </c:pt>
                <c:pt idx="2">
                  <c:v>1995</c:v>
                </c:pt>
                <c:pt idx="3">
                  <c:v>2000</c:v>
                </c:pt>
                <c:pt idx="4">
                  <c:v>2005</c:v>
                </c:pt>
                <c:pt idx="5">
                  <c:v>2010</c:v>
                </c:pt>
                <c:pt idx="6">
                  <c:v>2015</c:v>
                </c:pt>
                <c:pt idx="7">
                  <c:v>2020</c:v>
                </c:pt>
                <c:pt idx="8">
                  <c:v>2025</c:v>
                </c:pt>
                <c:pt idx="9">
                  <c:v>2030</c:v>
                </c:pt>
                <c:pt idx="10">
                  <c:v>2035</c:v>
                </c:pt>
                <c:pt idx="11">
                  <c:v>2040</c:v>
                </c:pt>
                <c:pt idx="12">
                  <c:v>2045</c:v>
                </c:pt>
                <c:pt idx="13">
                  <c:v>2050</c:v>
                </c:pt>
              </c:numCache>
            </c:numRef>
          </c:cat>
          <c:val>
            <c:numRef>
              <c:f>figures!$F$11:$F$24</c:f>
              <c:numCache>
                <c:formatCode>General</c:formatCode>
                <c:ptCount val="14"/>
                <c:pt idx="0">
                  <c:v>1</c:v>
                </c:pt>
                <c:pt idx="1">
                  <c:v>7</c:v>
                </c:pt>
                <c:pt idx="2">
                  <c:v>5</c:v>
                </c:pt>
                <c:pt idx="3">
                  <c:v>4</c:v>
                </c:pt>
                <c:pt idx="4">
                  <c:v>16</c:v>
                </c:pt>
                <c:pt idx="5">
                  <c:v>20</c:v>
                </c:pt>
                <c:pt idx="6">
                  <c:v>0</c:v>
                </c:pt>
                <c:pt idx="7">
                  <c:v>1</c:v>
                </c:pt>
                <c:pt idx="8">
                  <c:v>0</c:v>
                </c:pt>
                <c:pt idx="9">
                  <c:v>0</c:v>
                </c:pt>
                <c:pt idx="10">
                  <c:v>1</c:v>
                </c:pt>
                <c:pt idx="11">
                  <c:v>-1</c:v>
                </c:pt>
                <c:pt idx="12">
                  <c:v>0</c:v>
                </c:pt>
                <c:pt idx="1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18D-4E39-9389-26710AD950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0224592"/>
        <c:axId val="170222512"/>
      </c:barChart>
      <c:lineChart>
        <c:grouping val="stacked"/>
        <c:varyColors val="0"/>
        <c:ser>
          <c:idx val="4"/>
          <c:order val="4"/>
          <c:tx>
            <c:strRef>
              <c:f>figures!$E$10</c:f>
              <c:strCache>
                <c:ptCount val="1"/>
                <c:pt idx="0">
                  <c:v>sum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figures!$A$11:$A$24</c:f>
              <c:numCache>
                <c:formatCode>General</c:formatCode>
                <c:ptCount val="14"/>
                <c:pt idx="0">
                  <c:v>1985</c:v>
                </c:pt>
                <c:pt idx="1">
                  <c:v>1990</c:v>
                </c:pt>
                <c:pt idx="2">
                  <c:v>1995</c:v>
                </c:pt>
                <c:pt idx="3">
                  <c:v>2000</c:v>
                </c:pt>
                <c:pt idx="4">
                  <c:v>2005</c:v>
                </c:pt>
                <c:pt idx="5">
                  <c:v>2010</c:v>
                </c:pt>
                <c:pt idx="6">
                  <c:v>2015</c:v>
                </c:pt>
                <c:pt idx="7">
                  <c:v>2020</c:v>
                </c:pt>
                <c:pt idx="8">
                  <c:v>2025</c:v>
                </c:pt>
                <c:pt idx="9">
                  <c:v>2030</c:v>
                </c:pt>
                <c:pt idx="10">
                  <c:v>2035</c:v>
                </c:pt>
                <c:pt idx="11">
                  <c:v>2040</c:v>
                </c:pt>
                <c:pt idx="12">
                  <c:v>2045</c:v>
                </c:pt>
                <c:pt idx="13">
                  <c:v>2050</c:v>
                </c:pt>
              </c:numCache>
            </c:numRef>
          </c:cat>
          <c:val>
            <c:numRef>
              <c:f>figures!$E$11:$E$24</c:f>
              <c:numCache>
                <c:formatCode>General</c:formatCode>
                <c:ptCount val="14"/>
                <c:pt idx="0">
                  <c:v>1160</c:v>
                </c:pt>
                <c:pt idx="1">
                  <c:v>1237</c:v>
                </c:pt>
                <c:pt idx="2">
                  <c:v>1285</c:v>
                </c:pt>
                <c:pt idx="3">
                  <c:v>1341</c:v>
                </c:pt>
                <c:pt idx="4">
                  <c:v>1401</c:v>
                </c:pt>
                <c:pt idx="5">
                  <c:v>1464</c:v>
                </c:pt>
                <c:pt idx="6">
                  <c:v>1525</c:v>
                </c:pt>
                <c:pt idx="7">
                  <c:v>1568</c:v>
                </c:pt>
                <c:pt idx="8">
                  <c:v>1592</c:v>
                </c:pt>
                <c:pt idx="9">
                  <c:v>1604</c:v>
                </c:pt>
                <c:pt idx="10">
                  <c:v>1606</c:v>
                </c:pt>
                <c:pt idx="11">
                  <c:v>1601</c:v>
                </c:pt>
                <c:pt idx="12">
                  <c:v>1590</c:v>
                </c:pt>
                <c:pt idx="13">
                  <c:v>1573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818D-4E39-9389-26710AD950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36335615"/>
        <c:axId val="1036329135"/>
      </c:lineChart>
      <c:catAx>
        <c:axId val="1702245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3600000" spcFirstLastPara="1" vertOverflow="ellipsis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0222512"/>
        <c:crosses val="autoZero"/>
        <c:auto val="1"/>
        <c:lblAlgn val="ctr"/>
        <c:lblOffset val="100"/>
        <c:noMultiLvlLbl val="0"/>
      </c:catAx>
      <c:valAx>
        <c:axId val="170222512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0224592"/>
        <c:crosses val="autoZero"/>
        <c:crossBetween val="between"/>
      </c:valAx>
      <c:valAx>
        <c:axId val="1036329135"/>
        <c:scaling>
          <c:orientation val="minMax"/>
        </c:scaling>
        <c:delete val="1"/>
        <c:axPos val="r"/>
        <c:numFmt formatCode="General" sourceLinked="1"/>
        <c:majorTickMark val="out"/>
        <c:minorTickMark val="none"/>
        <c:tickLblPos val="nextTo"/>
        <c:crossAx val="1036335615"/>
        <c:crosses val="max"/>
        <c:crossBetween val="between"/>
      </c:valAx>
      <c:catAx>
        <c:axId val="1036335615"/>
        <c:scaling>
          <c:orientation val="minMax"/>
        </c:scaling>
        <c:delete val="1"/>
        <c:axPos val="t"/>
        <c:numFmt formatCode="General" sourceLinked="1"/>
        <c:majorTickMark val="out"/>
        <c:minorTickMark val="none"/>
        <c:tickLblPos val="nextTo"/>
        <c:crossAx val="1036329135"/>
        <c:crosses val="max"/>
        <c:auto val="1"/>
        <c:lblAlgn val="ctr"/>
        <c:lblOffset val="100"/>
        <c:tickMarkSkip val="1"/>
        <c:noMultiLvlLbl val="0"/>
      </c:cat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ea"/>
              <a:ea typeface="+mn-ea"/>
              <a:cs typeface="Arial" panose="020B0604020202020204" pitchFamily="34" charset="0"/>
            </a:defRPr>
          </a:pPr>
          <a:endParaRPr lang="zh-CN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figures!$B$34</c:f>
              <c:strCache>
                <c:ptCount val="1"/>
                <c:pt idx="0">
                  <c:v>speed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  <a:effectLst/>
          </c:spPr>
          <c:invertIfNegative val="0"/>
          <c:dPt>
            <c:idx val="6"/>
            <c:invertIfNegative val="0"/>
            <c:bubble3D val="0"/>
            <c:spPr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941-4561-BEB5-759DB39B62FE}"/>
              </c:ext>
            </c:extLst>
          </c:dPt>
          <c:cat>
            <c:strRef>
              <c:f>figures!$A$35:$A$54</c:f>
              <c:strCache>
                <c:ptCount val="20"/>
                <c:pt idx="0">
                  <c:v>Tokyo</c:v>
                </c:pt>
                <c:pt idx="1">
                  <c:v>Saitama</c:v>
                </c:pt>
                <c:pt idx="2">
                  <c:v>Osaka</c:v>
                </c:pt>
                <c:pt idx="3">
                  <c:v>Kawasaki</c:v>
                </c:pt>
                <c:pt idx="4">
                  <c:v>Nagoya</c:v>
                </c:pt>
                <c:pt idx="5">
                  <c:v>Sakaishi</c:v>
                </c:pt>
                <c:pt idx="6">
                  <c:v>Fukuoka</c:v>
                </c:pt>
                <c:pt idx="7">
                  <c:v>Yokohama</c:v>
                </c:pt>
                <c:pt idx="8">
                  <c:v>Kyoto</c:v>
                </c:pt>
                <c:pt idx="9">
                  <c:v>Sagamihara</c:v>
                </c:pt>
                <c:pt idx="10">
                  <c:v>Chiba</c:v>
                </c:pt>
                <c:pt idx="11">
                  <c:v>Sapporo</c:v>
                </c:pt>
                <c:pt idx="12">
                  <c:v>Kitakyushu</c:v>
                </c:pt>
                <c:pt idx="13">
                  <c:v>Kobe</c:v>
                </c:pt>
                <c:pt idx="14">
                  <c:v>Shizuoka</c:v>
                </c:pt>
                <c:pt idx="15">
                  <c:v>Hiroshima</c:v>
                </c:pt>
                <c:pt idx="16">
                  <c:v>Okayama</c:v>
                </c:pt>
                <c:pt idx="17">
                  <c:v>Sendai</c:v>
                </c:pt>
                <c:pt idx="18">
                  <c:v>Hamamatsu</c:v>
                </c:pt>
                <c:pt idx="19">
                  <c:v>Niigata</c:v>
                </c:pt>
              </c:strCache>
            </c:strRef>
          </c:cat>
          <c:val>
            <c:numRef>
              <c:f>figures!$B$35:$B$54</c:f>
              <c:numCache>
                <c:formatCode>0.0</c:formatCode>
                <c:ptCount val="20"/>
                <c:pt idx="0">
                  <c:v>16.8</c:v>
                </c:pt>
                <c:pt idx="1">
                  <c:v>17.8</c:v>
                </c:pt>
                <c:pt idx="2">
                  <c:v>18.600000000000001</c:v>
                </c:pt>
                <c:pt idx="3">
                  <c:v>18.600000000000001</c:v>
                </c:pt>
                <c:pt idx="4">
                  <c:v>18.899999999999999</c:v>
                </c:pt>
                <c:pt idx="5">
                  <c:v>19.399999999999999</c:v>
                </c:pt>
                <c:pt idx="6">
                  <c:v>20.399999999999999</c:v>
                </c:pt>
                <c:pt idx="7">
                  <c:v>20.7</c:v>
                </c:pt>
                <c:pt idx="8">
                  <c:v>22.7</c:v>
                </c:pt>
                <c:pt idx="9">
                  <c:v>23.6</c:v>
                </c:pt>
                <c:pt idx="10">
                  <c:v>24.4</c:v>
                </c:pt>
                <c:pt idx="11">
                  <c:v>26.7</c:v>
                </c:pt>
                <c:pt idx="12">
                  <c:v>27.3</c:v>
                </c:pt>
                <c:pt idx="13">
                  <c:v>28.1</c:v>
                </c:pt>
                <c:pt idx="14">
                  <c:v>29</c:v>
                </c:pt>
                <c:pt idx="15">
                  <c:v>29.9</c:v>
                </c:pt>
                <c:pt idx="16">
                  <c:v>29.9</c:v>
                </c:pt>
                <c:pt idx="17">
                  <c:v>30.2</c:v>
                </c:pt>
                <c:pt idx="18">
                  <c:v>30.8</c:v>
                </c:pt>
                <c:pt idx="19">
                  <c:v>32.6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941-4561-BEB5-759DB39B62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25"/>
        <c:axId val="1068346047"/>
        <c:axId val="1039083599"/>
      </c:barChart>
      <c:catAx>
        <c:axId val="10683460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39083599"/>
        <c:crosses val="autoZero"/>
        <c:auto val="1"/>
        <c:lblAlgn val="ctr"/>
        <c:lblOffset val="100"/>
        <c:noMultiLvlLbl val="0"/>
      </c:catAx>
      <c:valAx>
        <c:axId val="1039083599"/>
        <c:scaling>
          <c:orientation val="minMax"/>
          <c:max val="3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160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Average speed (km/h)</a:t>
                </a:r>
                <a:endParaRPr lang="zh-CN" altLang="en-US" sz="160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#,##0_);[Red]\(#,##0\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68346047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'transit ridership'!$A$8</c:f>
              <c:strCache>
                <c:ptCount val="1"/>
                <c:pt idx="0">
                  <c:v>line 1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c:spPr>
          <c:invertIfNegative val="0"/>
          <c:cat>
            <c:numRef>
              <c:f>'transit ridership'!$G$1:$P$1</c:f>
              <c:numCache>
                <c:formatCode>General</c:formatCode>
                <c:ptCount val="10"/>
                <c:pt idx="0">
                  <c:v>2005</c:v>
                </c:pt>
                <c:pt idx="1">
                  <c:v>2006</c:v>
                </c:pt>
                <c:pt idx="2">
                  <c:v>2007</c:v>
                </c:pt>
                <c:pt idx="3">
                  <c:v>2008</c:v>
                </c:pt>
                <c:pt idx="4">
                  <c:v>2009</c:v>
                </c:pt>
                <c:pt idx="5">
                  <c:v>2010</c:v>
                </c:pt>
                <c:pt idx="6">
                  <c:v>2011</c:v>
                </c:pt>
                <c:pt idx="7">
                  <c:v>2012</c:v>
                </c:pt>
                <c:pt idx="8">
                  <c:v>2013</c:v>
                </c:pt>
                <c:pt idx="9">
                  <c:v>2014</c:v>
                </c:pt>
              </c:numCache>
            </c:numRef>
          </c:cat>
          <c:val>
            <c:numRef>
              <c:f>'transit ridership'!$G$8:$P$8</c:f>
              <c:numCache>
                <c:formatCode>General</c:formatCode>
                <c:ptCount val="10"/>
                <c:pt idx="0">
                  <c:v>408641</c:v>
                </c:pt>
                <c:pt idx="1">
                  <c:v>420811</c:v>
                </c:pt>
                <c:pt idx="2">
                  <c:v>424076</c:v>
                </c:pt>
                <c:pt idx="3">
                  <c:v>427402</c:v>
                </c:pt>
                <c:pt idx="4">
                  <c:v>417222</c:v>
                </c:pt>
                <c:pt idx="5">
                  <c:v>426908</c:v>
                </c:pt>
                <c:pt idx="6">
                  <c:v>442126</c:v>
                </c:pt>
                <c:pt idx="7">
                  <c:v>454504</c:v>
                </c:pt>
                <c:pt idx="8">
                  <c:v>471578</c:v>
                </c:pt>
                <c:pt idx="9">
                  <c:v>491838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6C0-4A55-8BD2-44D679439EDA}"/>
            </c:ext>
          </c:extLst>
        </c:ser>
        <c:ser>
          <c:idx val="1"/>
          <c:order val="1"/>
          <c:tx>
            <c:strRef>
              <c:f>'transit ridership'!$A$9</c:f>
              <c:strCache>
                <c:ptCount val="1"/>
                <c:pt idx="0">
                  <c:v>line 2</c:v>
                </c:pt>
              </c:strCache>
            </c:strRef>
          </c:tx>
          <c:spPr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  <a:prstDash val="solid"/>
            </a:ln>
            <a:effectLst/>
          </c:spPr>
          <c:invertIfNegative val="0"/>
          <c:cat>
            <c:numRef>
              <c:f>'transit ridership'!$G$1:$P$1</c:f>
              <c:numCache>
                <c:formatCode>General</c:formatCode>
                <c:ptCount val="10"/>
                <c:pt idx="0">
                  <c:v>2005</c:v>
                </c:pt>
                <c:pt idx="1">
                  <c:v>2006</c:v>
                </c:pt>
                <c:pt idx="2">
                  <c:v>2007</c:v>
                </c:pt>
                <c:pt idx="3">
                  <c:v>2008</c:v>
                </c:pt>
                <c:pt idx="4">
                  <c:v>2009</c:v>
                </c:pt>
                <c:pt idx="5">
                  <c:v>2010</c:v>
                </c:pt>
                <c:pt idx="6">
                  <c:v>2011</c:v>
                </c:pt>
                <c:pt idx="7">
                  <c:v>2012</c:v>
                </c:pt>
                <c:pt idx="8">
                  <c:v>2013</c:v>
                </c:pt>
                <c:pt idx="9">
                  <c:v>2014</c:v>
                </c:pt>
              </c:numCache>
            </c:numRef>
          </c:cat>
          <c:val>
            <c:numRef>
              <c:f>'transit ridership'!$G$9:$P$9</c:f>
              <c:numCache>
                <c:formatCode>General</c:formatCode>
                <c:ptCount val="10"/>
                <c:pt idx="0">
                  <c:v>38887</c:v>
                </c:pt>
                <c:pt idx="1">
                  <c:v>39429</c:v>
                </c:pt>
                <c:pt idx="2">
                  <c:v>39145</c:v>
                </c:pt>
                <c:pt idx="3">
                  <c:v>40394</c:v>
                </c:pt>
                <c:pt idx="4">
                  <c:v>40015</c:v>
                </c:pt>
                <c:pt idx="5">
                  <c:v>41347</c:v>
                </c:pt>
                <c:pt idx="6">
                  <c:v>42583</c:v>
                </c:pt>
                <c:pt idx="7">
                  <c:v>43727</c:v>
                </c:pt>
                <c:pt idx="8">
                  <c:v>45848</c:v>
                </c:pt>
                <c:pt idx="9">
                  <c:v>47704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6C0-4A55-8BD2-44D679439EDA}"/>
            </c:ext>
          </c:extLst>
        </c:ser>
        <c:ser>
          <c:idx val="2"/>
          <c:order val="2"/>
          <c:tx>
            <c:strRef>
              <c:f>'transit ridership'!$A$10</c:f>
              <c:strCache>
                <c:ptCount val="1"/>
                <c:pt idx="0">
                  <c:v>line 3</c:v>
                </c:pt>
              </c:strCache>
            </c:strRef>
          </c:tx>
          <c:spPr>
            <a:solidFill>
              <a:schemeClr val="accent3"/>
            </a:solidFill>
            <a:ln>
              <a:solidFill>
                <a:schemeClr val="bg1">
                  <a:lumMod val="50000"/>
                </a:schemeClr>
              </a:solidFill>
              <a:prstDash val="solid"/>
            </a:ln>
            <a:effectLst/>
          </c:spPr>
          <c:invertIfNegative val="0"/>
          <c:cat>
            <c:numRef>
              <c:f>'transit ridership'!$G$1:$P$1</c:f>
              <c:numCache>
                <c:formatCode>General</c:formatCode>
                <c:ptCount val="10"/>
                <c:pt idx="0">
                  <c:v>2005</c:v>
                </c:pt>
                <c:pt idx="1">
                  <c:v>2006</c:v>
                </c:pt>
                <c:pt idx="2">
                  <c:v>2007</c:v>
                </c:pt>
                <c:pt idx="3">
                  <c:v>2008</c:v>
                </c:pt>
                <c:pt idx="4">
                  <c:v>2009</c:v>
                </c:pt>
                <c:pt idx="5">
                  <c:v>2010</c:v>
                </c:pt>
                <c:pt idx="6">
                  <c:v>2011</c:v>
                </c:pt>
                <c:pt idx="7">
                  <c:v>2012</c:v>
                </c:pt>
                <c:pt idx="8">
                  <c:v>2013</c:v>
                </c:pt>
                <c:pt idx="9">
                  <c:v>2014</c:v>
                </c:pt>
              </c:numCache>
            </c:numRef>
          </c:cat>
          <c:val>
            <c:numRef>
              <c:f>'transit ridership'!$G$10:$P$10</c:f>
              <c:numCache>
                <c:formatCode>General</c:formatCode>
                <c:ptCount val="10"/>
                <c:pt idx="0">
                  <c:v>77007</c:v>
                </c:pt>
                <c:pt idx="1">
                  <c:v>88969</c:v>
                </c:pt>
                <c:pt idx="2">
                  <c:v>95886</c:v>
                </c:pt>
                <c:pt idx="3">
                  <c:v>100822</c:v>
                </c:pt>
                <c:pt idx="4">
                  <c:v>98519</c:v>
                </c:pt>
                <c:pt idx="5">
                  <c:v>102808</c:v>
                </c:pt>
                <c:pt idx="6">
                  <c:v>107775</c:v>
                </c:pt>
                <c:pt idx="7">
                  <c:v>110471</c:v>
                </c:pt>
                <c:pt idx="8">
                  <c:v>115163</c:v>
                </c:pt>
                <c:pt idx="9">
                  <c:v>120410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6C0-4A55-8BD2-44D679439E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0"/>
        <c:overlap val="100"/>
        <c:axId val="-138606992"/>
        <c:axId val="-138604272"/>
      </c:barChart>
      <c:lineChart>
        <c:grouping val="standard"/>
        <c:varyColors val="0"/>
        <c:ser>
          <c:idx val="3"/>
          <c:order val="3"/>
          <c:tx>
            <c:strRef>
              <c:f>'transit ridership'!$A$11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ffectLst/>
          </c:spPr>
          <c:marker>
            <c:symbol val="none"/>
          </c:marker>
          <c:cat>
            <c:numRef>
              <c:f>'transit ridership'!$G$1:$P$1</c:f>
              <c:numCache>
                <c:formatCode>General</c:formatCode>
                <c:ptCount val="10"/>
                <c:pt idx="0">
                  <c:v>2005</c:v>
                </c:pt>
                <c:pt idx="1">
                  <c:v>2006</c:v>
                </c:pt>
                <c:pt idx="2">
                  <c:v>2007</c:v>
                </c:pt>
                <c:pt idx="3">
                  <c:v>2008</c:v>
                </c:pt>
                <c:pt idx="4">
                  <c:v>2009</c:v>
                </c:pt>
                <c:pt idx="5">
                  <c:v>2010</c:v>
                </c:pt>
                <c:pt idx="6">
                  <c:v>2011</c:v>
                </c:pt>
                <c:pt idx="7">
                  <c:v>2012</c:v>
                </c:pt>
                <c:pt idx="8">
                  <c:v>2013</c:v>
                </c:pt>
                <c:pt idx="9">
                  <c:v>2014</c:v>
                </c:pt>
              </c:numCache>
            </c:numRef>
          </c:cat>
          <c:val>
            <c:numRef>
              <c:f>'transit ridership'!$G$11:$P$11</c:f>
              <c:numCache>
                <c:formatCode>General</c:formatCode>
                <c:ptCount val="10"/>
                <c:pt idx="0">
                  <c:v>524535</c:v>
                </c:pt>
                <c:pt idx="1">
                  <c:v>549209</c:v>
                </c:pt>
                <c:pt idx="2">
                  <c:v>559107</c:v>
                </c:pt>
                <c:pt idx="3">
                  <c:v>568618</c:v>
                </c:pt>
                <c:pt idx="4">
                  <c:v>555756</c:v>
                </c:pt>
                <c:pt idx="5">
                  <c:v>571063</c:v>
                </c:pt>
                <c:pt idx="6">
                  <c:v>592484</c:v>
                </c:pt>
                <c:pt idx="7">
                  <c:v>608702</c:v>
                </c:pt>
                <c:pt idx="8">
                  <c:v>632589</c:v>
                </c:pt>
                <c:pt idx="9">
                  <c:v>659952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6C0-4A55-8BD2-44D679439E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38606992"/>
        <c:axId val="-138604272"/>
      </c:lineChart>
      <c:catAx>
        <c:axId val="-1386069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38604272"/>
        <c:crosses val="autoZero"/>
        <c:auto val="1"/>
        <c:lblAlgn val="ctr"/>
        <c:lblOffset val="100"/>
        <c:noMultiLvlLbl val="0"/>
      </c:catAx>
      <c:valAx>
        <c:axId val="-1386042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1600">
                    <a:solidFill>
                      <a:schemeClr val="tx1"/>
                    </a:solidFill>
                  </a:rPr>
                  <a:t>transit</a:t>
                </a:r>
                <a:r>
                  <a:rPr lang="en-US" altLang="zh-CN" sz="1600" baseline="0">
                    <a:solidFill>
                      <a:schemeClr val="tx1"/>
                    </a:solidFill>
                  </a:rPr>
                  <a:t> ridership (person/day)</a:t>
                </a:r>
                <a:endParaRPr lang="zh-CN" altLang="en-US" sz="1600">
                  <a:solidFill>
                    <a:schemeClr val="tx1"/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#,##0_);[Red]\(#,##0\)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386069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'transit ridership'!$G$13</c:f>
              <c:strCache>
                <c:ptCount val="1"/>
                <c:pt idx="0">
                  <c:v>line 1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  <a:effectLst/>
          </c:spPr>
          <c:invertIfNegative val="0"/>
          <c:cat>
            <c:numRef>
              <c:f>'transit ridership'!$H$1:$P$1</c:f>
              <c:numCache>
                <c:formatCode>General</c:formatCode>
                <c:ptCount val="9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  <c:pt idx="8">
                  <c:v>2014</c:v>
                </c:pt>
              </c:numCache>
            </c:numRef>
          </c:cat>
          <c:val>
            <c:numRef>
              <c:f>'transit ridership'!$H$13:$P$13</c:f>
              <c:numCache>
                <c:formatCode>0.00%</c:formatCode>
                <c:ptCount val="9"/>
                <c:pt idx="0">
                  <c:v>2.9781642077030934E-2</c:v>
                </c:pt>
                <c:pt idx="1">
                  <c:v>7.7588275971873788E-3</c:v>
                </c:pt>
                <c:pt idx="2">
                  <c:v>7.8429338137504523E-3</c:v>
                </c:pt>
                <c:pt idx="3">
                  <c:v>-2.3818325604466062E-2</c:v>
                </c:pt>
                <c:pt idx="4">
                  <c:v>2.321545843699524E-2</c:v>
                </c:pt>
                <c:pt idx="5">
                  <c:v>3.5647024651681347E-2</c:v>
                </c:pt>
                <c:pt idx="6">
                  <c:v>2.7996543971628096E-2</c:v>
                </c:pt>
                <c:pt idx="7">
                  <c:v>3.7566226039814854E-2</c:v>
                </c:pt>
                <c:pt idx="8">
                  <c:v>4.2962139879298755E-2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E9-4992-9F8C-031DD457DE95}"/>
            </c:ext>
          </c:extLst>
        </c:ser>
        <c:ser>
          <c:idx val="1"/>
          <c:order val="1"/>
          <c:tx>
            <c:strRef>
              <c:f>'transit ridership'!$G$14</c:f>
              <c:strCache>
                <c:ptCount val="1"/>
                <c:pt idx="0">
                  <c:v>line 2</c:v>
                </c:pt>
              </c:strCache>
            </c:strRef>
          </c:tx>
          <c:spPr>
            <a:pattFill prst="ltDn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solidFill>
                <a:schemeClr val="tx1">
                  <a:lumMod val="75000"/>
                  <a:lumOff val="25000"/>
                </a:schemeClr>
              </a:solidFill>
            </a:ln>
            <a:effectLst/>
          </c:spPr>
          <c:invertIfNegative val="0"/>
          <c:cat>
            <c:numRef>
              <c:f>'transit ridership'!$H$1:$P$1</c:f>
              <c:numCache>
                <c:formatCode>General</c:formatCode>
                <c:ptCount val="9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  <c:pt idx="8">
                  <c:v>2014</c:v>
                </c:pt>
              </c:numCache>
            </c:numRef>
          </c:cat>
          <c:val>
            <c:numRef>
              <c:f>'transit ridership'!$H$14:$P$14</c:f>
              <c:numCache>
                <c:formatCode>0.00%</c:formatCode>
                <c:ptCount val="9"/>
                <c:pt idx="0">
                  <c:v>1.3937819836963516E-2</c:v>
                </c:pt>
                <c:pt idx="1">
                  <c:v>-7.202820259200049E-3</c:v>
                </c:pt>
                <c:pt idx="2">
                  <c:v>3.1907012389832623E-2</c:v>
                </c:pt>
                <c:pt idx="3">
                  <c:v>-9.3825815715204985E-3</c:v>
                </c:pt>
                <c:pt idx="4">
                  <c:v>3.3287517181057158E-2</c:v>
                </c:pt>
                <c:pt idx="5">
                  <c:v>2.9893341717657895E-2</c:v>
                </c:pt>
                <c:pt idx="6">
                  <c:v>2.6865180940750966E-2</c:v>
                </c:pt>
                <c:pt idx="7">
                  <c:v>4.8505500034303761E-2</c:v>
                </c:pt>
                <c:pt idx="8">
                  <c:v>4.0481591345314927E-2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E9-4992-9F8C-031DD457DE95}"/>
            </c:ext>
          </c:extLst>
        </c:ser>
        <c:ser>
          <c:idx val="2"/>
          <c:order val="2"/>
          <c:tx>
            <c:strRef>
              <c:f>'transit ridership'!$G$15</c:f>
              <c:strCache>
                <c:ptCount val="1"/>
                <c:pt idx="0">
                  <c:v>line 3</c:v>
                </c:pt>
              </c:strCache>
            </c:strRef>
          </c:tx>
          <c:spPr>
            <a:solidFill>
              <a:schemeClr val="bg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  <a:effectLst/>
          </c:spPr>
          <c:invertIfNegative val="0"/>
          <c:cat>
            <c:numRef>
              <c:f>'transit ridership'!$H$1:$P$1</c:f>
              <c:numCache>
                <c:formatCode>General</c:formatCode>
                <c:ptCount val="9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  <c:pt idx="8">
                  <c:v>2014</c:v>
                </c:pt>
              </c:numCache>
            </c:numRef>
          </c:cat>
          <c:val>
            <c:numRef>
              <c:f>'transit ridership'!$H$15:$P$15</c:f>
              <c:numCache>
                <c:formatCode>0.00%</c:formatCode>
                <c:ptCount val="9"/>
                <c:pt idx="0">
                  <c:v>0.1553365278481178</c:v>
                </c:pt>
                <c:pt idx="1">
                  <c:v>7.7746181254144675E-2</c:v>
                </c:pt>
                <c:pt idx="2">
                  <c:v>5.1477796550069899E-2</c:v>
                </c:pt>
                <c:pt idx="3">
                  <c:v>-2.2842236813393924E-2</c:v>
                </c:pt>
                <c:pt idx="4">
                  <c:v>4.3534749642200943E-2</c:v>
                </c:pt>
                <c:pt idx="5">
                  <c:v>4.8313360827951124E-2</c:v>
                </c:pt>
                <c:pt idx="6">
                  <c:v>2.5015077708188338E-2</c:v>
                </c:pt>
                <c:pt idx="7">
                  <c:v>4.2472685139086197E-2</c:v>
                </c:pt>
                <c:pt idx="8">
                  <c:v>4.5561508470602474E-2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1E9-4992-9F8C-031DD457DE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axId val="-138601008"/>
        <c:axId val="-138609168"/>
      </c:barChart>
      <c:lineChart>
        <c:grouping val="standard"/>
        <c:varyColors val="0"/>
        <c:ser>
          <c:idx val="3"/>
          <c:order val="3"/>
          <c:tx>
            <c:strRef>
              <c:f>'transit ridership'!$G$16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tx1">
                  <a:lumMod val="50000"/>
                  <a:lumOff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'transit ridership'!$H$1:$P$1</c:f>
              <c:numCache>
                <c:formatCode>General</c:formatCode>
                <c:ptCount val="9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  <c:pt idx="8">
                  <c:v>2014</c:v>
                </c:pt>
              </c:numCache>
            </c:numRef>
          </c:cat>
          <c:val>
            <c:numRef>
              <c:f>'transit ridership'!$H$16:$P$16</c:f>
              <c:numCache>
                <c:formatCode>0.00%</c:formatCode>
                <c:ptCount val="9"/>
                <c:pt idx="0">
                  <c:v>4.7039759024659844E-2</c:v>
                </c:pt>
                <c:pt idx="1">
                  <c:v>1.8022282956033031E-2</c:v>
                </c:pt>
                <c:pt idx="2">
                  <c:v>1.7011055128982377E-2</c:v>
                </c:pt>
                <c:pt idx="3">
                  <c:v>-2.2619755266277131E-2</c:v>
                </c:pt>
                <c:pt idx="4">
                  <c:v>2.7542662607331181E-2</c:v>
                </c:pt>
                <c:pt idx="5">
                  <c:v>3.7510747500713482E-2</c:v>
                </c:pt>
                <c:pt idx="6">
                  <c:v>2.7372891082290796E-2</c:v>
                </c:pt>
                <c:pt idx="7">
                  <c:v>3.9242519328012815E-2</c:v>
                </c:pt>
                <c:pt idx="8">
                  <c:v>4.3255573524041635E-2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1E9-4992-9F8C-031DD457DE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38601008"/>
        <c:axId val="-138609168"/>
      </c:lineChart>
      <c:catAx>
        <c:axId val="-138601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38609168"/>
        <c:crosses val="autoZero"/>
        <c:auto val="1"/>
        <c:lblAlgn val="ctr"/>
        <c:lblOffset val="100"/>
        <c:noMultiLvlLbl val="0"/>
      </c:catAx>
      <c:valAx>
        <c:axId val="-138609168"/>
        <c:scaling>
          <c:orientation val="minMax"/>
        </c:scaling>
        <c:delete val="0"/>
        <c:axPos val="l"/>
        <c:majorGridlines>
          <c:spPr>
            <a:ln>
              <a:solidFill>
                <a:schemeClr val="tx1">
                  <a:lumMod val="15000"/>
                  <a:lumOff val="85000"/>
                </a:schemeClr>
              </a:solidFill>
            </a:ln>
            <a:effectLst/>
          </c:spPr>
        </c:majorGridlines>
        <c:numFmt formatCode="0.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38601008"/>
        <c:crosses val="autoZero"/>
        <c:crossBetween val="between"/>
        <c:majorUnit val="5.000000000000001E-2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'classification on land use'!$B$89</c:f>
              <c:strCache>
                <c:ptCount val="1"/>
                <c:pt idx="0">
                  <c:v>Low-density residence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shade val="5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0BD-401C-8BE1-E3449FF7BA8F}"/>
              </c:ext>
            </c:extLst>
          </c:dPt>
          <c:dPt>
            <c:idx val="1"/>
            <c:bubble3D val="0"/>
            <c:spPr>
              <a:solidFill>
                <a:schemeClr val="accent3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0BD-401C-8BE1-E3449FF7BA8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0BD-401C-8BE1-E3449FF7BA8F}"/>
              </c:ext>
            </c:extLst>
          </c:dPt>
          <c:dPt>
            <c:idx val="3"/>
            <c:bubble3D val="0"/>
            <c:spPr>
              <a:solidFill>
                <a:schemeClr val="accent3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0BD-401C-8BE1-E3449FF7BA8F}"/>
              </c:ext>
            </c:extLst>
          </c:dPt>
          <c:dPt>
            <c:idx val="4"/>
            <c:bubble3D val="0"/>
            <c:spPr>
              <a:solidFill>
                <a:schemeClr val="accent3">
                  <a:tint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20BD-401C-8BE1-E3449FF7BA8F}"/>
              </c:ext>
            </c:extLst>
          </c:dPt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'classification on land use'!$C$88:$G$88</c:f>
              <c:strCache>
                <c:ptCount val="5"/>
                <c:pt idx="0">
                  <c:v>Office</c:v>
                </c:pt>
                <c:pt idx="1">
                  <c:v>Commerce</c:v>
                </c:pt>
                <c:pt idx="2">
                  <c:v>Residence</c:v>
                </c:pt>
                <c:pt idx="3">
                  <c:v>Education</c:v>
                </c:pt>
                <c:pt idx="4">
                  <c:v>Other</c:v>
                </c:pt>
              </c:strCache>
            </c:strRef>
          </c:cat>
          <c:val>
            <c:numRef>
              <c:f>'classification on land use'!$C$89:$G$89</c:f>
              <c:numCache>
                <c:formatCode>0.00%</c:formatCode>
                <c:ptCount val="5"/>
                <c:pt idx="0">
                  <c:v>2.8504271833282597E-2</c:v>
                </c:pt>
                <c:pt idx="1">
                  <c:v>7.9899534685992174E-2</c:v>
                </c:pt>
                <c:pt idx="2">
                  <c:v>0.69225202863888113</c:v>
                </c:pt>
                <c:pt idx="3">
                  <c:v>4.4717358446829142E-2</c:v>
                </c:pt>
                <c:pt idx="4">
                  <c:v>0.15462680639501503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20BD-401C-8BE1-E3449FF7BA8F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'classification on land use'!$B$90</c:f>
              <c:strCache>
                <c:ptCount val="1"/>
                <c:pt idx="0">
                  <c:v>High-density residence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shade val="5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154-4DD8-912E-D5E2CC12BCFA}"/>
              </c:ext>
            </c:extLst>
          </c:dPt>
          <c:dPt>
            <c:idx val="1"/>
            <c:bubble3D val="0"/>
            <c:spPr>
              <a:solidFill>
                <a:schemeClr val="accent3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154-4DD8-912E-D5E2CC12BCF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154-4DD8-912E-D5E2CC12BCFA}"/>
              </c:ext>
            </c:extLst>
          </c:dPt>
          <c:dPt>
            <c:idx val="3"/>
            <c:bubble3D val="0"/>
            <c:spPr>
              <a:solidFill>
                <a:schemeClr val="accent3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154-4DD8-912E-D5E2CC12BCFA}"/>
              </c:ext>
            </c:extLst>
          </c:dPt>
          <c:dPt>
            <c:idx val="4"/>
            <c:bubble3D val="0"/>
            <c:spPr>
              <a:solidFill>
                <a:schemeClr val="accent3">
                  <a:tint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1154-4DD8-912E-D5E2CC12BCFA}"/>
              </c:ext>
            </c:extLst>
          </c:dPt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'classification on land use'!$C$88:$G$88</c:f>
              <c:strCache>
                <c:ptCount val="5"/>
                <c:pt idx="0">
                  <c:v>Office</c:v>
                </c:pt>
                <c:pt idx="1">
                  <c:v>Commerce</c:v>
                </c:pt>
                <c:pt idx="2">
                  <c:v>Residence</c:v>
                </c:pt>
                <c:pt idx="3">
                  <c:v>Education</c:v>
                </c:pt>
                <c:pt idx="4">
                  <c:v>Other</c:v>
                </c:pt>
              </c:strCache>
            </c:strRef>
          </c:cat>
          <c:val>
            <c:numRef>
              <c:f>'classification on land use'!$C$90:$G$90</c:f>
              <c:numCache>
                <c:formatCode>0.00%</c:formatCode>
                <c:ptCount val="5"/>
                <c:pt idx="0">
                  <c:v>5.4320420398961511E-2</c:v>
                </c:pt>
                <c:pt idx="1">
                  <c:v>4.0302558438692383E-2</c:v>
                </c:pt>
                <c:pt idx="2">
                  <c:v>0.59664555486648918</c:v>
                </c:pt>
                <c:pt idx="3">
                  <c:v>7.4697074419802112E-2</c:v>
                </c:pt>
                <c:pt idx="4">
                  <c:v>0.23403439187605479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1154-4DD8-912E-D5E2CC12BCFA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'classification on land use'!$B$91</c:f>
              <c:strCache>
                <c:ptCount val="1"/>
                <c:pt idx="0">
                  <c:v>Education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shade val="5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052-4955-9A9C-F756D832E2E2}"/>
              </c:ext>
            </c:extLst>
          </c:dPt>
          <c:dPt>
            <c:idx val="1"/>
            <c:bubble3D val="0"/>
            <c:spPr>
              <a:solidFill>
                <a:schemeClr val="accent3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052-4955-9A9C-F756D832E2E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052-4955-9A9C-F756D832E2E2}"/>
              </c:ext>
            </c:extLst>
          </c:dPt>
          <c:dPt>
            <c:idx val="3"/>
            <c:bubble3D val="0"/>
            <c:spPr>
              <a:solidFill>
                <a:schemeClr val="accent3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052-4955-9A9C-F756D832E2E2}"/>
              </c:ext>
            </c:extLst>
          </c:dPt>
          <c:dPt>
            <c:idx val="4"/>
            <c:bubble3D val="0"/>
            <c:spPr>
              <a:solidFill>
                <a:schemeClr val="accent3">
                  <a:tint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052-4955-9A9C-F756D832E2E2}"/>
              </c:ext>
            </c:extLst>
          </c:dPt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'classification on land use'!$C$88:$G$88</c:f>
              <c:strCache>
                <c:ptCount val="5"/>
                <c:pt idx="0">
                  <c:v>Office</c:v>
                </c:pt>
                <c:pt idx="1">
                  <c:v>Commerce</c:v>
                </c:pt>
                <c:pt idx="2">
                  <c:v>Residence</c:v>
                </c:pt>
                <c:pt idx="3">
                  <c:v>Education</c:v>
                </c:pt>
                <c:pt idx="4">
                  <c:v>Other</c:v>
                </c:pt>
              </c:strCache>
            </c:strRef>
          </c:cat>
          <c:val>
            <c:numRef>
              <c:f>'classification on land use'!$C$91:$G$91</c:f>
              <c:numCache>
                <c:formatCode>0.00%</c:formatCode>
                <c:ptCount val="5"/>
                <c:pt idx="0">
                  <c:v>6.0316297728848965E-2</c:v>
                </c:pt>
                <c:pt idx="1">
                  <c:v>5.0841940326374596E-2</c:v>
                </c:pt>
                <c:pt idx="2">
                  <c:v>0.40216925562960942</c:v>
                </c:pt>
                <c:pt idx="3">
                  <c:v>0.20709454656376383</c:v>
                </c:pt>
                <c:pt idx="4">
                  <c:v>0.2795779597514032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3052-4955-9A9C-F756D832E2E2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zh-CN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'classification on land use'!$B$92</c:f>
              <c:strCache>
                <c:ptCount val="1"/>
                <c:pt idx="0">
                  <c:v>Downtown commerce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shade val="5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125-4ACD-84F9-21CFA01C8914}"/>
              </c:ext>
            </c:extLst>
          </c:dPt>
          <c:dPt>
            <c:idx val="1"/>
            <c:bubble3D val="0"/>
            <c:spPr>
              <a:solidFill>
                <a:schemeClr val="accent3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125-4ACD-84F9-21CFA01C8914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125-4ACD-84F9-21CFA01C8914}"/>
              </c:ext>
            </c:extLst>
          </c:dPt>
          <c:dPt>
            <c:idx val="3"/>
            <c:bubble3D val="0"/>
            <c:spPr>
              <a:solidFill>
                <a:schemeClr val="accent3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E125-4ACD-84F9-21CFA01C8914}"/>
              </c:ext>
            </c:extLst>
          </c:dPt>
          <c:dPt>
            <c:idx val="4"/>
            <c:bubble3D val="0"/>
            <c:spPr>
              <a:solidFill>
                <a:schemeClr val="accent3">
                  <a:tint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E125-4ACD-84F9-21CFA01C8914}"/>
              </c:ext>
            </c:extLst>
          </c:dPt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'classification on land use'!$C$88:$G$88</c:f>
              <c:strCache>
                <c:ptCount val="5"/>
                <c:pt idx="0">
                  <c:v>Office</c:v>
                </c:pt>
                <c:pt idx="1">
                  <c:v>Commerce</c:v>
                </c:pt>
                <c:pt idx="2">
                  <c:v>Residence</c:v>
                </c:pt>
                <c:pt idx="3">
                  <c:v>Education</c:v>
                </c:pt>
                <c:pt idx="4">
                  <c:v>Other</c:v>
                </c:pt>
              </c:strCache>
            </c:strRef>
          </c:cat>
          <c:val>
            <c:numRef>
              <c:f>'classification on land use'!$C$92:$G$92</c:f>
              <c:numCache>
                <c:formatCode>0.00%</c:formatCode>
                <c:ptCount val="5"/>
                <c:pt idx="0">
                  <c:v>0.38083715273764362</c:v>
                </c:pt>
                <c:pt idx="1">
                  <c:v>0.25757206517749559</c:v>
                </c:pt>
                <c:pt idx="2">
                  <c:v>0.1367833202995466</c:v>
                </c:pt>
                <c:pt idx="3">
                  <c:v>1.236302855403389E-2</c:v>
                </c:pt>
                <c:pt idx="4">
                  <c:v>0.21244443323128026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E125-4ACD-84F9-21CFA01C8914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7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8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9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30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  <a:headEnd type="none" w="sm" len="sm"/>
        <a:tailEnd type="none" w="sm" len="sm"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7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B58D1B-B1EE-4CC1-88FD-DA0E5D583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4ACF3CA-54F2-4516-966F-ABF2647954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6900AD-9FCB-4FBB-B275-95CB53E76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6BE847-6402-46BD-B3C6-3B1EC583E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37D744-CC8C-4057-8BFF-E0C938465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4287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BB9577-C197-4E73-9432-DA96B9055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F9B9397-6F6C-488A-8C43-D0CD0C9DF9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883E65-92DF-489A-8D0C-5F9D32085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947312A-4B9A-44FA-BCFD-8D9760DFB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398E5A-B274-43B4-AD7D-FA4102F54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319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25A9874-1967-4314-8804-606A524884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5AB8B61-4559-4B55-A44E-2848CE5A92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CA5CFB-F4E9-4E9E-9C21-40D9234FE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0B0CD1-EE97-423A-BD77-C139D742E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52178A-CFA1-4F2B-A30F-AAD72D5E4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8378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A42C71-D069-4BB6-962F-9121BFA0A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304C79-D6BE-4203-8356-56D021761A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ECCBCC-062F-43FF-8ABC-7FF0A4FE4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C78488-32A9-42AF-A987-035387EB3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EACB60-968E-4027-B8CC-B2304D7D6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3867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5342C4-3194-4750-8D48-61D96780F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3808E1-5B4C-424C-B197-731939D4B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E39178-45A8-4421-B2C0-EEC40CBC7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31C1CC-6543-4218-B45B-671F046D0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E6F418-8924-4071-B61B-F6FA0C2E7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1628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E082BD-D0B7-4571-A6D5-E01F262AA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6575F6-9E0F-4BD7-83C8-ECE04C6D60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CB2F554-B500-4D78-B244-E88459F791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F347A70-1F82-4B25-A928-FB7FA2EEB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2DE6F4C-0D9F-4AB6-81CA-37DCBA065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5FD671C-E185-4E7B-B4A8-7DC749386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6345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3DF526-4B45-43A3-8678-0CB3E04E6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2DA1019-1C74-4920-899D-0E4825177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BB2E088-FE89-47C0-965A-404DD9D7A4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1B80FF3-7969-422C-AC1A-EB38505602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8E76592-C874-46F5-9381-7D90997099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F4DADBB-75D8-4708-BAB1-8253C1DE6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65D3A62-F5CA-4CA4-8FEF-38E685B1A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0FB1708-A288-4BD2-A6ED-5781DA0CC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3791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EB3E4F-7060-4813-B9FA-E4EBC2A35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62DD703-9DC6-403F-9F1F-B81C8BB41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86CECDF-3B4E-4C43-97B5-B66F1C726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D4A0DD6-812A-4DFF-AF3F-0DFB7E6D4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764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F468610-EC9E-4FD9-B86F-7E4ED6A7C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17F335D-37BF-4583-ACEA-3BB759D80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8F2F0C0-8DE6-4E17-A32F-26F50C49C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0534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9BF779-CAAC-46B4-82DA-5D2B44D88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85819F-A07A-4949-9A39-BBED97A8A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13F1E5-04C5-4F4D-B50D-3328CA6808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92C578E-6580-4EBA-8C4C-4484A2A0D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F5514D6-5452-43B5-8466-E8906E67D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A98001F-A454-4C72-89A6-884EBFAC6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1641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66FB04-9DE4-4C81-AEF3-A7C87707B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8C07FDA-1F5B-48FD-8C6D-4393FA68B5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BB412EB-A362-4189-B0CE-D885F95B06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9023B29-BF4A-4C0C-85F4-FEFE7ACF3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29B9A2C-92DC-4386-8B26-D5D5BD816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FE7B3F9-B08F-4666-8FDE-D8F7931CD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8823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153FAB9-E4E7-48A6-9189-5B535133B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06FB6C-59ED-4C70-BC2C-E289299CF9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DB98C3-D2FC-4F0C-AC8E-73F9F00609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7E94A4-A93B-4D82-A763-5FA24C050793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248341-353F-4C29-B01F-A778326A2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776117-86D2-49CC-8FC5-4DAF1089AE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9797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0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表 3">
            <a:extLst>
              <a:ext uri="{FF2B5EF4-FFF2-40B4-BE49-F238E27FC236}">
                <a16:creationId xmlns:a16="http://schemas.microsoft.com/office/drawing/2014/main" id="{0484EF0F-3FA8-4CE7-8123-0455791647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5481003"/>
              </p:ext>
            </p:extLst>
          </p:nvPr>
        </p:nvGraphicFramePr>
        <p:xfrm>
          <a:off x="1993875" y="1440909"/>
          <a:ext cx="7030053" cy="42378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49734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9383AE8-6190-44B3-A85E-611F05242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534" y="791750"/>
            <a:ext cx="6652932" cy="5274500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D3734B69-985E-4381-928B-0A6BAF0A53D0}"/>
              </a:ext>
            </a:extLst>
          </p:cNvPr>
          <p:cNvGrpSpPr/>
          <p:nvPr/>
        </p:nvGrpSpPr>
        <p:grpSpPr>
          <a:xfrm>
            <a:off x="6400799" y="4607744"/>
            <a:ext cx="2370074" cy="728128"/>
            <a:chOff x="6400799" y="4607744"/>
            <a:chExt cx="2370074" cy="728128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CCFB10D5-A3DE-4227-91D4-0F9FE04F6675}"/>
                </a:ext>
              </a:extLst>
            </p:cNvPr>
            <p:cNvSpPr/>
            <p:nvPr/>
          </p:nvSpPr>
          <p:spPr>
            <a:xfrm>
              <a:off x="6400800" y="4699288"/>
              <a:ext cx="176645" cy="124691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23C42C5-1BE3-4514-88B8-2881A8A236BF}"/>
                </a:ext>
              </a:extLst>
            </p:cNvPr>
            <p:cNvSpPr/>
            <p:nvPr/>
          </p:nvSpPr>
          <p:spPr>
            <a:xfrm>
              <a:off x="6400799" y="5119637"/>
              <a:ext cx="176645" cy="124691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CED2F657-E963-4285-9895-010F1F6A63C4}"/>
                </a:ext>
              </a:extLst>
            </p:cNvPr>
            <p:cNvSpPr txBox="1"/>
            <p:nvPr/>
          </p:nvSpPr>
          <p:spPr>
            <a:xfrm>
              <a:off x="6697870" y="4607744"/>
              <a:ext cx="20730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/>
                <a:t>Average transit ridership</a:t>
              </a:r>
              <a:endParaRPr lang="zh-CN" altLang="en-US" sz="1400" dirty="0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B391411A-ECC6-41C8-8492-1F9711AE40C8}"/>
                </a:ext>
              </a:extLst>
            </p:cNvPr>
            <p:cNvSpPr txBox="1"/>
            <p:nvPr/>
          </p:nvSpPr>
          <p:spPr>
            <a:xfrm>
              <a:off x="6697870" y="5028095"/>
              <a:ext cx="17700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/>
                <a:t>Average growth rate</a:t>
              </a:r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755280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42744BE-5274-42E4-9ADD-24C6D88137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7" t="28392" r="6398" b="22749"/>
          <a:stretch/>
        </p:blipFill>
        <p:spPr>
          <a:xfrm>
            <a:off x="556454" y="280883"/>
            <a:ext cx="7983176" cy="636114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88C867B-1174-472C-84B1-A7CE43A7739F}"/>
              </a:ext>
            </a:extLst>
          </p:cNvPr>
          <p:cNvSpPr/>
          <p:nvPr/>
        </p:nvSpPr>
        <p:spPr>
          <a:xfrm>
            <a:off x="1194892" y="1785431"/>
            <a:ext cx="432000" cy="144000"/>
          </a:xfrm>
          <a:prstGeom prst="rect">
            <a:avLst/>
          </a:prstGeom>
          <a:solidFill>
            <a:srgbClr val="F5B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E2F4B79-21BD-4DFA-9586-E37F0A554DF9}"/>
              </a:ext>
            </a:extLst>
          </p:cNvPr>
          <p:cNvSpPr/>
          <p:nvPr/>
        </p:nvSpPr>
        <p:spPr>
          <a:xfrm>
            <a:off x="1194892" y="1355077"/>
            <a:ext cx="432000" cy="144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B3B0CC8-F86F-4EF3-AE2E-D0F98A10C646}"/>
              </a:ext>
            </a:extLst>
          </p:cNvPr>
          <p:cNvSpPr txBox="1"/>
          <p:nvPr/>
        </p:nvSpPr>
        <p:spPr>
          <a:xfrm>
            <a:off x="1659602" y="1283355"/>
            <a:ext cx="18004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H18-H27</a:t>
            </a:r>
            <a:r>
              <a:rPr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乗降人員伸び率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E638F96-60B8-4274-87D3-8D791ED61D81}"/>
              </a:ext>
            </a:extLst>
          </p:cNvPr>
          <p:cNvSpPr txBox="1"/>
          <p:nvPr/>
        </p:nvSpPr>
        <p:spPr>
          <a:xfrm>
            <a:off x="1659602" y="1718932"/>
            <a:ext cx="2262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H18-H27</a:t>
            </a:r>
            <a:r>
              <a:rPr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駅勢圏内の人口伸び率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53F4E52-CD4F-4E6C-80E4-B2461478D371}"/>
              </a:ext>
            </a:extLst>
          </p:cNvPr>
          <p:cNvSpPr txBox="1"/>
          <p:nvPr/>
        </p:nvSpPr>
        <p:spPr>
          <a:xfrm>
            <a:off x="890092" y="555589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>
                <a:latin typeface="MS Gothic" panose="020B0609070205080204" pitchFamily="49" charset="-128"/>
                <a:ea typeface="MS Gothic" panose="020B0609070205080204" pitchFamily="49" charset="-128"/>
              </a:rPr>
              <a:t>各駅十年間乗降人員と人口の伸び率</a:t>
            </a:r>
            <a:endParaRPr lang="zh-CN" altLang="en-US" dirty="0"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70997C9-0F47-4098-9B1C-7BBDF9F22E94}"/>
              </a:ext>
            </a:extLst>
          </p:cNvPr>
          <p:cNvSpPr txBox="1"/>
          <p:nvPr/>
        </p:nvSpPr>
        <p:spPr>
          <a:xfrm>
            <a:off x="5682365" y="2921192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42.05</a:t>
            </a:r>
            <a:r>
              <a:rPr lang="en-US" altLang="zh-CN" sz="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dirty="0">
              <a:solidFill>
                <a:schemeClr val="accent2">
                  <a:lumMod val="60000"/>
                  <a:lumOff val="4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888CA55-F5BB-4D8B-A8AC-50D399D80866}"/>
              </a:ext>
            </a:extLst>
          </p:cNvPr>
          <p:cNvSpPr txBox="1"/>
          <p:nvPr/>
        </p:nvSpPr>
        <p:spPr>
          <a:xfrm>
            <a:off x="5693655" y="3013978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31.85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934739D-0C56-46F8-98FB-CCD1BE72744C}"/>
              </a:ext>
            </a:extLst>
          </p:cNvPr>
          <p:cNvSpPr txBox="1"/>
          <p:nvPr/>
        </p:nvSpPr>
        <p:spPr>
          <a:xfrm rot="1800000">
            <a:off x="848767" y="3393728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姪浜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1CD180D-3970-4978-B685-85C4A26E009C}"/>
              </a:ext>
            </a:extLst>
          </p:cNvPr>
          <p:cNvSpPr txBox="1"/>
          <p:nvPr/>
        </p:nvSpPr>
        <p:spPr>
          <a:xfrm>
            <a:off x="1992067" y="3830846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8.76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817923A-3CFF-4127-A698-67B430376AEA}"/>
              </a:ext>
            </a:extLst>
          </p:cNvPr>
          <p:cNvSpPr txBox="1"/>
          <p:nvPr/>
        </p:nvSpPr>
        <p:spPr>
          <a:xfrm>
            <a:off x="1992067" y="3938568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8.98%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6EA5DE7-4DDD-42AE-ADA9-5E5945199C0A}"/>
              </a:ext>
            </a:extLst>
          </p:cNvPr>
          <p:cNvSpPr txBox="1"/>
          <p:nvPr/>
        </p:nvSpPr>
        <p:spPr>
          <a:xfrm rot="1800000">
            <a:off x="1751615" y="3618598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室見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4FAEA2B-02DB-4635-AE9C-B254B75355B7}"/>
              </a:ext>
            </a:extLst>
          </p:cNvPr>
          <p:cNvSpPr txBox="1"/>
          <p:nvPr/>
        </p:nvSpPr>
        <p:spPr>
          <a:xfrm>
            <a:off x="2544459" y="379699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17.06%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432BE67-D240-41FB-9A06-DA210F929352}"/>
              </a:ext>
            </a:extLst>
          </p:cNvPr>
          <p:cNvSpPr txBox="1"/>
          <p:nvPr/>
        </p:nvSpPr>
        <p:spPr>
          <a:xfrm>
            <a:off x="2527955" y="3919155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12.11%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D132A98-5112-49E3-8DDF-5C64A7E1FB85}"/>
              </a:ext>
            </a:extLst>
          </p:cNvPr>
          <p:cNvSpPr txBox="1"/>
          <p:nvPr/>
        </p:nvSpPr>
        <p:spPr>
          <a:xfrm rot="1800000">
            <a:off x="2241512" y="3579141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藤崎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570686E-24BB-4B89-908D-3612070935BA}"/>
              </a:ext>
            </a:extLst>
          </p:cNvPr>
          <p:cNvSpPr txBox="1"/>
          <p:nvPr/>
        </p:nvSpPr>
        <p:spPr>
          <a:xfrm>
            <a:off x="3176799" y="3635065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11.93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F7A6600-7339-4AB7-8738-E5FCAE6F111E}"/>
              </a:ext>
            </a:extLst>
          </p:cNvPr>
          <p:cNvSpPr txBox="1"/>
          <p:nvPr/>
        </p:nvSpPr>
        <p:spPr>
          <a:xfrm>
            <a:off x="3199153" y="3738005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14.39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24AAA3E-FB71-42CA-AD74-3A9134624F2F}"/>
              </a:ext>
            </a:extLst>
          </p:cNvPr>
          <p:cNvSpPr txBox="1"/>
          <p:nvPr/>
        </p:nvSpPr>
        <p:spPr>
          <a:xfrm rot="1800000">
            <a:off x="2804626" y="3408964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西新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1F2717B-A1B6-421E-937B-12FC38E8892D}"/>
              </a:ext>
            </a:extLst>
          </p:cNvPr>
          <p:cNvSpPr txBox="1"/>
          <p:nvPr/>
        </p:nvSpPr>
        <p:spPr>
          <a:xfrm>
            <a:off x="5791072" y="3301394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33.64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1B0EA570-9A65-473F-80FD-8553B5D660AB}"/>
              </a:ext>
            </a:extLst>
          </p:cNvPr>
          <p:cNvSpPr txBox="1"/>
          <p:nvPr/>
        </p:nvSpPr>
        <p:spPr>
          <a:xfrm>
            <a:off x="5839572" y="3424202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9.35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F989ACA-D046-43C4-BA0F-67EE137CA289}"/>
              </a:ext>
            </a:extLst>
          </p:cNvPr>
          <p:cNvSpPr txBox="1"/>
          <p:nvPr/>
        </p:nvSpPr>
        <p:spPr>
          <a:xfrm rot="1800000">
            <a:off x="3360987" y="2968744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唐人町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16F2C31-346A-41E7-A15C-98E90926B5C5}"/>
              </a:ext>
            </a:extLst>
          </p:cNvPr>
          <p:cNvSpPr txBox="1"/>
          <p:nvPr/>
        </p:nvSpPr>
        <p:spPr>
          <a:xfrm>
            <a:off x="4134744" y="344841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42.88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0D34796A-3EC4-41A8-9F4C-2AC6D73BC757}"/>
              </a:ext>
            </a:extLst>
          </p:cNvPr>
          <p:cNvSpPr txBox="1"/>
          <p:nvPr/>
        </p:nvSpPr>
        <p:spPr>
          <a:xfrm>
            <a:off x="4137278" y="354970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12.57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17095CE-2FEF-44EA-9807-8BB062F7E121}"/>
              </a:ext>
            </a:extLst>
          </p:cNvPr>
          <p:cNvSpPr txBox="1"/>
          <p:nvPr/>
        </p:nvSpPr>
        <p:spPr>
          <a:xfrm rot="1800000">
            <a:off x="3775957" y="2943476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大濠公園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BF2F85DE-DC90-45B6-9EE4-31D02D8123E0}"/>
              </a:ext>
            </a:extLst>
          </p:cNvPr>
          <p:cNvSpPr txBox="1"/>
          <p:nvPr/>
        </p:nvSpPr>
        <p:spPr>
          <a:xfrm>
            <a:off x="4691739" y="3497369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15.73%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F84726A0-FFE0-4596-92E9-E0D7802BAF78}"/>
              </a:ext>
            </a:extLst>
          </p:cNvPr>
          <p:cNvSpPr txBox="1"/>
          <p:nvPr/>
        </p:nvSpPr>
        <p:spPr>
          <a:xfrm>
            <a:off x="4691738" y="358761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11.74%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C1C7E854-42E3-44E5-839F-2C1825AB0CB4}"/>
              </a:ext>
            </a:extLst>
          </p:cNvPr>
          <p:cNvSpPr txBox="1"/>
          <p:nvPr/>
        </p:nvSpPr>
        <p:spPr>
          <a:xfrm rot="1800000">
            <a:off x="4643795" y="3091439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赤阪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5F208AC-C47D-4BCF-8139-6DB01009336E}"/>
              </a:ext>
            </a:extLst>
          </p:cNvPr>
          <p:cNvSpPr txBox="1"/>
          <p:nvPr/>
        </p:nvSpPr>
        <p:spPr>
          <a:xfrm>
            <a:off x="5094946" y="355428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16.78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6427B92A-1288-49AC-8F6A-C2E3DE24FCFA}"/>
              </a:ext>
            </a:extLst>
          </p:cNvPr>
          <p:cNvSpPr txBox="1"/>
          <p:nvPr/>
        </p:nvSpPr>
        <p:spPr>
          <a:xfrm>
            <a:off x="5091882" y="3453219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18.46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ACD7540-0689-4C31-B034-FBEF82A2EE1A}"/>
              </a:ext>
            </a:extLst>
          </p:cNvPr>
          <p:cNvSpPr txBox="1"/>
          <p:nvPr/>
        </p:nvSpPr>
        <p:spPr>
          <a:xfrm rot="1800000">
            <a:off x="4991020" y="3038336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天神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CE92145-4D37-4FC4-89D5-D9A955FB02A4}"/>
              </a:ext>
            </a:extLst>
          </p:cNvPr>
          <p:cNvSpPr txBox="1"/>
          <p:nvPr/>
        </p:nvSpPr>
        <p:spPr>
          <a:xfrm rot="1800000">
            <a:off x="5280958" y="3114092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天神南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9468CA7-F427-4666-809C-A74A3AE3031F}"/>
              </a:ext>
            </a:extLst>
          </p:cNvPr>
          <p:cNvSpPr txBox="1"/>
          <p:nvPr/>
        </p:nvSpPr>
        <p:spPr>
          <a:xfrm rot="1800000">
            <a:off x="5098721" y="2675946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中州川端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EC471788-D820-4CAB-B57B-10B8592FC0EF}"/>
              </a:ext>
            </a:extLst>
          </p:cNvPr>
          <p:cNvSpPr txBox="1"/>
          <p:nvPr/>
        </p:nvSpPr>
        <p:spPr>
          <a:xfrm>
            <a:off x="3636442" y="3426621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30.48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EE905737-BD95-403A-AF6C-1524E2E46E6A}"/>
              </a:ext>
            </a:extLst>
          </p:cNvPr>
          <p:cNvSpPr txBox="1"/>
          <p:nvPr/>
        </p:nvSpPr>
        <p:spPr>
          <a:xfrm>
            <a:off x="3687189" y="3553856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9.08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E4DA523-413F-40F8-B9D2-E140BBB5FC5E}"/>
              </a:ext>
            </a:extLst>
          </p:cNvPr>
          <p:cNvSpPr txBox="1"/>
          <p:nvPr/>
        </p:nvSpPr>
        <p:spPr>
          <a:xfrm>
            <a:off x="1241406" y="3633987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6.80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C981CFDB-725A-42A1-A1D7-E1CAB4C3D025}"/>
              </a:ext>
            </a:extLst>
          </p:cNvPr>
          <p:cNvSpPr txBox="1"/>
          <p:nvPr/>
        </p:nvSpPr>
        <p:spPr>
          <a:xfrm>
            <a:off x="1204763" y="3765147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13.45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E93BCEAF-6696-4A35-85B3-F310DCD9BFC4}"/>
              </a:ext>
            </a:extLst>
          </p:cNvPr>
          <p:cNvSpPr txBox="1"/>
          <p:nvPr/>
        </p:nvSpPr>
        <p:spPr>
          <a:xfrm rot="1800000">
            <a:off x="5467720" y="2503649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呉服町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5396C1CD-F6FC-4AE6-8611-4D87F863FE31}"/>
              </a:ext>
            </a:extLst>
          </p:cNvPr>
          <p:cNvSpPr txBox="1"/>
          <p:nvPr/>
        </p:nvSpPr>
        <p:spPr>
          <a:xfrm>
            <a:off x="6408074" y="294454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27.43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DCE2E32C-5BC4-49E4-B431-2DE56A4854EB}"/>
              </a:ext>
            </a:extLst>
          </p:cNvPr>
          <p:cNvSpPr txBox="1"/>
          <p:nvPr/>
        </p:nvSpPr>
        <p:spPr>
          <a:xfrm>
            <a:off x="6406310" y="3053667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12.20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A64BCD7E-DBEC-4716-A82C-2B7FB1AFC34F}"/>
              </a:ext>
            </a:extLst>
          </p:cNvPr>
          <p:cNvSpPr txBox="1"/>
          <p:nvPr/>
        </p:nvSpPr>
        <p:spPr>
          <a:xfrm>
            <a:off x="6629686" y="3438827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博多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8E67627E-15A1-43CB-A46C-B45E32B7AF44}"/>
              </a:ext>
            </a:extLst>
          </p:cNvPr>
          <p:cNvSpPr txBox="1"/>
          <p:nvPr/>
        </p:nvSpPr>
        <p:spPr>
          <a:xfrm>
            <a:off x="6789236" y="3211245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31.68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CACDC37-1249-40C3-B223-6E6C3E66C59F}"/>
              </a:ext>
            </a:extLst>
          </p:cNvPr>
          <p:cNvSpPr txBox="1"/>
          <p:nvPr/>
        </p:nvSpPr>
        <p:spPr>
          <a:xfrm>
            <a:off x="6777510" y="3317804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29.16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E91AF33D-D0D2-480F-B484-97E7F0E76637}"/>
              </a:ext>
            </a:extLst>
          </p:cNvPr>
          <p:cNvSpPr txBox="1"/>
          <p:nvPr/>
        </p:nvSpPr>
        <p:spPr>
          <a:xfrm>
            <a:off x="7112695" y="3113357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東比恵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2E5F4A2F-5F1B-4E8F-B2D3-46A28BB2CED6}"/>
              </a:ext>
            </a:extLst>
          </p:cNvPr>
          <p:cNvSpPr txBox="1"/>
          <p:nvPr/>
        </p:nvSpPr>
        <p:spPr>
          <a:xfrm>
            <a:off x="6865388" y="144237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42.19%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479F1F6D-4E84-4142-B883-80D4BB38E1BC}"/>
              </a:ext>
            </a:extLst>
          </p:cNvPr>
          <p:cNvSpPr txBox="1"/>
          <p:nvPr/>
        </p:nvSpPr>
        <p:spPr>
          <a:xfrm>
            <a:off x="6865387" y="156183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21.05%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D1CE97-2857-44F3-A9F0-F6522986E8FA}"/>
              </a:ext>
            </a:extLst>
          </p:cNvPr>
          <p:cNvSpPr txBox="1"/>
          <p:nvPr/>
        </p:nvSpPr>
        <p:spPr>
          <a:xfrm rot="1800000">
            <a:off x="5483317" y="2219263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千代県庁口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705853A8-6DCB-4D79-B76E-AD4AEB5BE6A0}"/>
              </a:ext>
            </a:extLst>
          </p:cNvPr>
          <p:cNvSpPr txBox="1"/>
          <p:nvPr/>
        </p:nvSpPr>
        <p:spPr>
          <a:xfrm>
            <a:off x="7742248" y="2592819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福岡空港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F9EBD70A-24B7-434D-BFD4-D1EE0D4D95F9}"/>
              </a:ext>
            </a:extLst>
          </p:cNvPr>
          <p:cNvSpPr txBox="1"/>
          <p:nvPr/>
        </p:nvSpPr>
        <p:spPr>
          <a:xfrm>
            <a:off x="8047654" y="3112636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1.54%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7A588ADC-6CBC-4DA4-BBC0-47FB845AF817}"/>
              </a:ext>
            </a:extLst>
          </p:cNvPr>
          <p:cNvSpPr txBox="1"/>
          <p:nvPr/>
        </p:nvSpPr>
        <p:spPr>
          <a:xfrm>
            <a:off x="8045879" y="2986529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21.49%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E4885B04-C328-4E00-A98D-2D499A182248}"/>
              </a:ext>
            </a:extLst>
          </p:cNvPr>
          <p:cNvSpPr txBox="1"/>
          <p:nvPr/>
        </p:nvSpPr>
        <p:spPr>
          <a:xfrm>
            <a:off x="6111442" y="3183772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祇園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ECB02E8C-F961-483A-AE6F-0F9D31EBFFD2}"/>
              </a:ext>
            </a:extLst>
          </p:cNvPr>
          <p:cNvSpPr txBox="1"/>
          <p:nvPr/>
        </p:nvSpPr>
        <p:spPr>
          <a:xfrm rot="1800000">
            <a:off x="5530397" y="1720622"/>
            <a:ext cx="10823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馬出九大病院前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98AC30FD-0173-4C8D-9417-A73E80506652}"/>
              </a:ext>
            </a:extLst>
          </p:cNvPr>
          <p:cNvSpPr txBox="1"/>
          <p:nvPr/>
        </p:nvSpPr>
        <p:spPr>
          <a:xfrm>
            <a:off x="6127649" y="266610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25.41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C6BB474E-EC62-4EA1-A9D5-B1BC7F0E381B}"/>
              </a:ext>
            </a:extLst>
          </p:cNvPr>
          <p:cNvSpPr txBox="1"/>
          <p:nvPr/>
        </p:nvSpPr>
        <p:spPr>
          <a:xfrm>
            <a:off x="6127648" y="278556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26.92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91FDC6ED-4EA5-4931-AC46-F671766930F5}"/>
              </a:ext>
            </a:extLst>
          </p:cNvPr>
          <p:cNvSpPr txBox="1"/>
          <p:nvPr/>
        </p:nvSpPr>
        <p:spPr>
          <a:xfrm>
            <a:off x="6381225" y="236950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23.45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0937EC93-1063-44C1-A481-0643BD7192F0}"/>
              </a:ext>
            </a:extLst>
          </p:cNvPr>
          <p:cNvSpPr txBox="1"/>
          <p:nvPr/>
        </p:nvSpPr>
        <p:spPr>
          <a:xfrm>
            <a:off x="6381224" y="2480496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8.76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219594D2-5040-4F63-AA9B-B894609C86B6}"/>
              </a:ext>
            </a:extLst>
          </p:cNvPr>
          <p:cNvSpPr txBox="1"/>
          <p:nvPr/>
        </p:nvSpPr>
        <p:spPr>
          <a:xfrm>
            <a:off x="6865387" y="188383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39.30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658FE995-ED62-46B4-927E-02B31B5ECCA1}"/>
              </a:ext>
            </a:extLst>
          </p:cNvPr>
          <p:cNvSpPr txBox="1"/>
          <p:nvPr/>
        </p:nvSpPr>
        <p:spPr>
          <a:xfrm>
            <a:off x="6865386" y="2003299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18.43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E8F0DEBB-9AD7-4633-B053-41BDD51A6E54}"/>
              </a:ext>
            </a:extLst>
          </p:cNvPr>
          <p:cNvSpPr txBox="1"/>
          <p:nvPr/>
        </p:nvSpPr>
        <p:spPr>
          <a:xfrm rot="1800000">
            <a:off x="5889346" y="1419279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箱崎宮前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BD0FB933-1508-4F96-9864-5D523C6F18DB}"/>
              </a:ext>
            </a:extLst>
          </p:cNvPr>
          <p:cNvSpPr txBox="1"/>
          <p:nvPr/>
        </p:nvSpPr>
        <p:spPr>
          <a:xfrm rot="1800000">
            <a:off x="5848328" y="893402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箱崎九大前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FEE29915-3767-47A7-B5CE-590E4E81E404}"/>
              </a:ext>
            </a:extLst>
          </p:cNvPr>
          <p:cNvSpPr txBox="1"/>
          <p:nvPr/>
        </p:nvSpPr>
        <p:spPr>
          <a:xfrm>
            <a:off x="6686260" y="101303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12.67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995CFF05-C7BE-4EB2-9AFD-61801E116128}"/>
              </a:ext>
            </a:extLst>
          </p:cNvPr>
          <p:cNvSpPr txBox="1"/>
          <p:nvPr/>
        </p:nvSpPr>
        <p:spPr>
          <a:xfrm>
            <a:off x="6686259" y="113249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12.62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D43C4034-69DC-4A70-909B-F049BB81860B}"/>
              </a:ext>
            </a:extLst>
          </p:cNvPr>
          <p:cNvSpPr txBox="1"/>
          <p:nvPr/>
        </p:nvSpPr>
        <p:spPr>
          <a:xfrm rot="1800000">
            <a:off x="6459331" y="359836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貝塚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DD9D261B-6321-4BA1-9FD6-7EB639B6DF32}"/>
              </a:ext>
            </a:extLst>
          </p:cNvPr>
          <p:cNvSpPr txBox="1"/>
          <p:nvPr/>
        </p:nvSpPr>
        <p:spPr>
          <a:xfrm>
            <a:off x="7001185" y="359705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18.91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1764FB98-3380-4EC0-BE38-E005776B3246}"/>
              </a:ext>
            </a:extLst>
          </p:cNvPr>
          <p:cNvSpPr txBox="1"/>
          <p:nvPr/>
        </p:nvSpPr>
        <p:spPr>
          <a:xfrm>
            <a:off x="7052482" y="476635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7.04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4E41ED71-96B3-448E-82AD-01A775EE58DB}"/>
              </a:ext>
            </a:extLst>
          </p:cNvPr>
          <p:cNvSpPr txBox="1"/>
          <p:nvPr/>
        </p:nvSpPr>
        <p:spPr>
          <a:xfrm>
            <a:off x="7499912" y="337762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27.14%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BD98178-6C82-4851-8F38-ADC970B93D8D}"/>
              </a:ext>
            </a:extLst>
          </p:cNvPr>
          <p:cNvSpPr txBox="1"/>
          <p:nvPr/>
        </p:nvSpPr>
        <p:spPr>
          <a:xfrm>
            <a:off x="7496027" y="325185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40.58%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BA66E3A-E078-49B0-A403-C5D862329327}"/>
              </a:ext>
            </a:extLst>
          </p:cNvPr>
          <p:cNvSpPr txBox="1"/>
          <p:nvPr/>
        </p:nvSpPr>
        <p:spPr>
          <a:xfrm rot="1800000">
            <a:off x="6395211" y="3843935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渡辺通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A38F50F3-5A0A-4948-A9B9-A4F27008E1A7}"/>
              </a:ext>
            </a:extLst>
          </p:cNvPr>
          <p:cNvSpPr txBox="1"/>
          <p:nvPr/>
        </p:nvSpPr>
        <p:spPr>
          <a:xfrm>
            <a:off x="6256062" y="3657564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19.21%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0A073925-DC47-425B-A4AC-6969A8A277FF}"/>
              </a:ext>
            </a:extLst>
          </p:cNvPr>
          <p:cNvSpPr txBox="1"/>
          <p:nvPr/>
        </p:nvSpPr>
        <p:spPr>
          <a:xfrm>
            <a:off x="6256022" y="3540078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63.64%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B64CFE73-8CC3-401D-84BD-81A299F9C0F3}"/>
              </a:ext>
            </a:extLst>
          </p:cNvPr>
          <p:cNvSpPr txBox="1"/>
          <p:nvPr/>
        </p:nvSpPr>
        <p:spPr>
          <a:xfrm rot="1800000">
            <a:off x="5795961" y="4077164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薬院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692A12A2-65CD-4433-98EE-55C1D6391E03}"/>
              </a:ext>
            </a:extLst>
          </p:cNvPr>
          <p:cNvSpPr txBox="1"/>
          <p:nvPr/>
        </p:nvSpPr>
        <p:spPr>
          <a:xfrm>
            <a:off x="5895247" y="391390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22.86%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16F933A6-C2DD-4A49-B58F-EF9D22A5CA7D}"/>
              </a:ext>
            </a:extLst>
          </p:cNvPr>
          <p:cNvSpPr txBox="1"/>
          <p:nvPr/>
        </p:nvSpPr>
        <p:spPr>
          <a:xfrm>
            <a:off x="5893472" y="378779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35.08%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4D8D8CF8-848D-4553-92A9-B26BF018196E}"/>
              </a:ext>
            </a:extLst>
          </p:cNvPr>
          <p:cNvSpPr txBox="1"/>
          <p:nvPr/>
        </p:nvSpPr>
        <p:spPr>
          <a:xfrm rot="1800000">
            <a:off x="5188592" y="4210758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薬院大通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C3418500-1B40-44EB-BFCA-B82C1B451329}"/>
              </a:ext>
            </a:extLst>
          </p:cNvPr>
          <p:cNvSpPr txBox="1"/>
          <p:nvPr/>
        </p:nvSpPr>
        <p:spPr>
          <a:xfrm>
            <a:off x="5160189" y="3787318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14.80%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55D2FAF3-2E0D-4D8C-AEFA-165E7691AC1A}"/>
              </a:ext>
            </a:extLst>
          </p:cNvPr>
          <p:cNvSpPr txBox="1"/>
          <p:nvPr/>
        </p:nvSpPr>
        <p:spPr>
          <a:xfrm>
            <a:off x="5158248" y="3691482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43.20%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C3B21BE7-0329-4973-A36C-6CA9C44FD6CF}"/>
              </a:ext>
            </a:extLst>
          </p:cNvPr>
          <p:cNvSpPr txBox="1"/>
          <p:nvPr/>
        </p:nvSpPr>
        <p:spPr>
          <a:xfrm rot="1800000">
            <a:off x="4597407" y="3954371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桜坂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D823F18D-E6D6-4BC7-BDC9-778711FC1E21}"/>
              </a:ext>
            </a:extLst>
          </p:cNvPr>
          <p:cNvSpPr txBox="1"/>
          <p:nvPr/>
        </p:nvSpPr>
        <p:spPr>
          <a:xfrm>
            <a:off x="4711290" y="4446317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11.68%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BBC0C53B-18C1-4958-A82B-64C37C508D0E}"/>
              </a:ext>
            </a:extLst>
          </p:cNvPr>
          <p:cNvSpPr txBox="1"/>
          <p:nvPr/>
        </p:nvSpPr>
        <p:spPr>
          <a:xfrm>
            <a:off x="4707405" y="4320547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48.61%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D2C9ECBF-35A8-4181-BA43-DE8D07F7719C}"/>
              </a:ext>
            </a:extLst>
          </p:cNvPr>
          <p:cNvSpPr txBox="1"/>
          <p:nvPr/>
        </p:nvSpPr>
        <p:spPr>
          <a:xfrm rot="1800000">
            <a:off x="3640292" y="3891119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六本松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70C6A3E9-4F44-42A1-82E2-F5BD7BFDBE09}"/>
              </a:ext>
            </a:extLst>
          </p:cNvPr>
          <p:cNvSpPr txBox="1"/>
          <p:nvPr/>
        </p:nvSpPr>
        <p:spPr>
          <a:xfrm>
            <a:off x="4235349" y="417226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16.74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7E0E807A-45A8-44A4-A9EF-AE02C3158FB5}"/>
              </a:ext>
            </a:extLst>
          </p:cNvPr>
          <p:cNvSpPr txBox="1"/>
          <p:nvPr/>
        </p:nvSpPr>
        <p:spPr>
          <a:xfrm>
            <a:off x="4231464" y="404649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20.79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5B013ADF-03EB-4699-92F6-D981C545E544}"/>
              </a:ext>
            </a:extLst>
          </p:cNvPr>
          <p:cNvSpPr txBox="1"/>
          <p:nvPr/>
        </p:nvSpPr>
        <p:spPr>
          <a:xfrm rot="1800000">
            <a:off x="3267418" y="4191273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別府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FB60B136-F110-47E9-9C2B-04305A86C63F}"/>
              </a:ext>
            </a:extLst>
          </p:cNvPr>
          <p:cNvSpPr txBox="1"/>
          <p:nvPr/>
        </p:nvSpPr>
        <p:spPr>
          <a:xfrm>
            <a:off x="4114697" y="444548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11.38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FF3CDFFA-9789-4453-BFA0-9019EC527A85}"/>
              </a:ext>
            </a:extLst>
          </p:cNvPr>
          <p:cNvSpPr txBox="1"/>
          <p:nvPr/>
        </p:nvSpPr>
        <p:spPr>
          <a:xfrm>
            <a:off x="4110812" y="431971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58.40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BCDD2465-4417-4672-9084-94678FD90F71}"/>
              </a:ext>
            </a:extLst>
          </p:cNvPr>
          <p:cNvSpPr txBox="1"/>
          <p:nvPr/>
        </p:nvSpPr>
        <p:spPr>
          <a:xfrm rot="1800000">
            <a:off x="2986945" y="4811853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茶山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383263A-2B7F-45AA-9BE0-2925082D8A6B}"/>
              </a:ext>
            </a:extLst>
          </p:cNvPr>
          <p:cNvSpPr txBox="1"/>
          <p:nvPr/>
        </p:nvSpPr>
        <p:spPr>
          <a:xfrm>
            <a:off x="3864999" y="4955382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3.16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A8919FE1-D2DE-41B3-8C71-5DA57D14349A}"/>
              </a:ext>
            </a:extLst>
          </p:cNvPr>
          <p:cNvSpPr txBox="1"/>
          <p:nvPr/>
        </p:nvSpPr>
        <p:spPr>
          <a:xfrm>
            <a:off x="3813702" y="4837004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48.87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9B03628B-B7CE-4ADF-A014-6E5B5C379450}"/>
              </a:ext>
            </a:extLst>
          </p:cNvPr>
          <p:cNvSpPr txBox="1"/>
          <p:nvPr/>
        </p:nvSpPr>
        <p:spPr>
          <a:xfrm rot="1800000">
            <a:off x="2804625" y="5212682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金山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83016BD7-46C7-4535-AAF4-D5D02D8ABB0B}"/>
              </a:ext>
            </a:extLst>
          </p:cNvPr>
          <p:cNvSpPr txBox="1"/>
          <p:nvPr/>
        </p:nvSpPr>
        <p:spPr>
          <a:xfrm>
            <a:off x="3424778" y="5416561"/>
            <a:ext cx="5437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－</a:t>
            </a:r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9.30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3D308E26-915A-40CC-B443-B23389D3E48E}"/>
              </a:ext>
            </a:extLst>
          </p:cNvPr>
          <p:cNvSpPr txBox="1"/>
          <p:nvPr/>
        </p:nvSpPr>
        <p:spPr>
          <a:xfrm>
            <a:off x="3471469" y="529818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30.29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C88619D8-9E17-450A-9B1E-11C12BE68C9E}"/>
              </a:ext>
            </a:extLst>
          </p:cNvPr>
          <p:cNvSpPr txBox="1"/>
          <p:nvPr/>
        </p:nvSpPr>
        <p:spPr>
          <a:xfrm>
            <a:off x="3933410" y="5850627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2.84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CAF4146E-4C40-4788-8503-E82482F5D045}"/>
              </a:ext>
            </a:extLst>
          </p:cNvPr>
          <p:cNvSpPr txBox="1"/>
          <p:nvPr/>
        </p:nvSpPr>
        <p:spPr>
          <a:xfrm>
            <a:off x="3882113" y="5732249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77.13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73CDDAD9-B449-4E04-BE06-BCF1645E9E19}"/>
              </a:ext>
            </a:extLst>
          </p:cNvPr>
          <p:cNvSpPr txBox="1"/>
          <p:nvPr/>
        </p:nvSpPr>
        <p:spPr>
          <a:xfrm rot="1800000">
            <a:off x="2804625" y="5674643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七隈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6BE3B0D7-E297-4AA5-8409-9D24C74377C8}"/>
              </a:ext>
            </a:extLst>
          </p:cNvPr>
          <p:cNvSpPr txBox="1"/>
          <p:nvPr/>
        </p:nvSpPr>
        <p:spPr>
          <a:xfrm rot="1800000">
            <a:off x="2744021" y="5971859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福大前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86D10571-A83C-485B-9E62-462949AF66C7}"/>
              </a:ext>
            </a:extLst>
          </p:cNvPr>
          <p:cNvSpPr txBox="1"/>
          <p:nvPr/>
        </p:nvSpPr>
        <p:spPr>
          <a:xfrm>
            <a:off x="3720539" y="6226096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2.88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0" name="文本框 99">
            <a:extLst>
              <a:ext uri="{FF2B5EF4-FFF2-40B4-BE49-F238E27FC236}">
                <a16:creationId xmlns:a16="http://schemas.microsoft.com/office/drawing/2014/main" id="{DEA71266-0AC1-470E-AC22-CA8216751A3E}"/>
              </a:ext>
            </a:extLst>
          </p:cNvPr>
          <p:cNvSpPr txBox="1"/>
          <p:nvPr/>
        </p:nvSpPr>
        <p:spPr>
          <a:xfrm>
            <a:off x="3669242" y="6107718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45.51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1" name="文本框 100">
            <a:extLst>
              <a:ext uri="{FF2B5EF4-FFF2-40B4-BE49-F238E27FC236}">
                <a16:creationId xmlns:a16="http://schemas.microsoft.com/office/drawing/2014/main" id="{A4D1A6C9-FB0E-4F16-BEC0-62FE689664D6}"/>
              </a:ext>
            </a:extLst>
          </p:cNvPr>
          <p:cNvSpPr txBox="1"/>
          <p:nvPr/>
        </p:nvSpPr>
        <p:spPr>
          <a:xfrm rot="1800000">
            <a:off x="2601177" y="6033632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梅林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2" name="文本框 101">
            <a:extLst>
              <a:ext uri="{FF2B5EF4-FFF2-40B4-BE49-F238E27FC236}">
                <a16:creationId xmlns:a16="http://schemas.microsoft.com/office/drawing/2014/main" id="{0F015C83-CE75-4EB7-BC48-E4CF232C985A}"/>
              </a:ext>
            </a:extLst>
          </p:cNvPr>
          <p:cNvSpPr txBox="1"/>
          <p:nvPr/>
        </p:nvSpPr>
        <p:spPr>
          <a:xfrm>
            <a:off x="3246043" y="6474995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6.26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065B6B4C-313E-43E4-8642-509F5D4130DC}"/>
              </a:ext>
            </a:extLst>
          </p:cNvPr>
          <p:cNvSpPr txBox="1"/>
          <p:nvPr/>
        </p:nvSpPr>
        <p:spPr>
          <a:xfrm>
            <a:off x="3187177" y="636727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46.15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BB5DCB43-8AB6-4CCF-8A94-EC8F5FAA4EAC}"/>
              </a:ext>
            </a:extLst>
          </p:cNvPr>
          <p:cNvSpPr txBox="1"/>
          <p:nvPr/>
        </p:nvSpPr>
        <p:spPr>
          <a:xfrm rot="1800000">
            <a:off x="2289552" y="5867676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野芥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AA8652A6-79DF-4EDD-8020-6E5D111700CF}"/>
              </a:ext>
            </a:extLst>
          </p:cNvPr>
          <p:cNvSpPr txBox="1"/>
          <p:nvPr/>
        </p:nvSpPr>
        <p:spPr>
          <a:xfrm>
            <a:off x="2321498" y="6415850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8.59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7153DAB0-9463-4559-8E61-CD2FF274CF37}"/>
              </a:ext>
            </a:extLst>
          </p:cNvPr>
          <p:cNvSpPr txBox="1"/>
          <p:nvPr/>
        </p:nvSpPr>
        <p:spPr>
          <a:xfrm>
            <a:off x="2270201" y="6292392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32.23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ADD76D6B-DD0A-43EA-889E-B7ECB6D56B93}"/>
              </a:ext>
            </a:extLst>
          </p:cNvPr>
          <p:cNvSpPr txBox="1"/>
          <p:nvPr/>
        </p:nvSpPr>
        <p:spPr>
          <a:xfrm rot="1800000">
            <a:off x="1828561" y="5729451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賀茂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8" name="文本框 107">
            <a:extLst>
              <a:ext uri="{FF2B5EF4-FFF2-40B4-BE49-F238E27FC236}">
                <a16:creationId xmlns:a16="http://schemas.microsoft.com/office/drawing/2014/main" id="{9162A132-D878-48B5-8A67-A9E31FD9923F}"/>
              </a:ext>
            </a:extLst>
          </p:cNvPr>
          <p:cNvSpPr txBox="1"/>
          <p:nvPr/>
        </p:nvSpPr>
        <p:spPr>
          <a:xfrm>
            <a:off x="1851526" y="628037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12.29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9" name="文本框 108">
            <a:extLst>
              <a:ext uri="{FF2B5EF4-FFF2-40B4-BE49-F238E27FC236}">
                <a16:creationId xmlns:a16="http://schemas.microsoft.com/office/drawing/2014/main" id="{50A35785-62F3-440C-A32B-965C87B8B518}"/>
              </a:ext>
            </a:extLst>
          </p:cNvPr>
          <p:cNvSpPr txBox="1"/>
          <p:nvPr/>
        </p:nvSpPr>
        <p:spPr>
          <a:xfrm>
            <a:off x="1851029" y="6156912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38.06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10" name="文本框 109">
            <a:extLst>
              <a:ext uri="{FF2B5EF4-FFF2-40B4-BE49-F238E27FC236}">
                <a16:creationId xmlns:a16="http://schemas.microsoft.com/office/drawing/2014/main" id="{BD278B31-743A-45BF-B72C-C1407CA17869}"/>
              </a:ext>
            </a:extLst>
          </p:cNvPr>
          <p:cNvSpPr txBox="1"/>
          <p:nvPr/>
        </p:nvSpPr>
        <p:spPr>
          <a:xfrm>
            <a:off x="851389" y="5861230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次郎丸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11" name="文本框 110">
            <a:extLst>
              <a:ext uri="{FF2B5EF4-FFF2-40B4-BE49-F238E27FC236}">
                <a16:creationId xmlns:a16="http://schemas.microsoft.com/office/drawing/2014/main" id="{98A2F0A2-FBC9-4089-A1CC-A6E7615C0999}"/>
              </a:ext>
            </a:extLst>
          </p:cNvPr>
          <p:cNvSpPr txBox="1"/>
          <p:nvPr/>
        </p:nvSpPr>
        <p:spPr>
          <a:xfrm>
            <a:off x="1343192" y="6147238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5.21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34213611-236F-471D-9C81-D468A00045EA}"/>
              </a:ext>
            </a:extLst>
          </p:cNvPr>
          <p:cNvSpPr txBox="1"/>
          <p:nvPr/>
        </p:nvSpPr>
        <p:spPr>
          <a:xfrm>
            <a:off x="1291895" y="6018047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35.09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CA158316-E2FF-4350-94B1-E79916318B85}"/>
              </a:ext>
            </a:extLst>
          </p:cNvPr>
          <p:cNvSpPr txBox="1"/>
          <p:nvPr/>
        </p:nvSpPr>
        <p:spPr>
          <a:xfrm>
            <a:off x="617789" y="5334629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橋本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14" name="文本框 113">
            <a:extLst>
              <a:ext uri="{FF2B5EF4-FFF2-40B4-BE49-F238E27FC236}">
                <a16:creationId xmlns:a16="http://schemas.microsoft.com/office/drawing/2014/main" id="{17E70D69-72C8-491A-AD4C-BEA49B5B04F2}"/>
              </a:ext>
            </a:extLst>
          </p:cNvPr>
          <p:cNvSpPr txBox="1"/>
          <p:nvPr/>
        </p:nvSpPr>
        <p:spPr>
          <a:xfrm>
            <a:off x="912827" y="5413471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－</a:t>
            </a:r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10.21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5BF06510-DF1C-4B4B-944B-B0BBEED07A4B}"/>
              </a:ext>
            </a:extLst>
          </p:cNvPr>
          <p:cNvSpPr txBox="1"/>
          <p:nvPr/>
        </p:nvSpPr>
        <p:spPr>
          <a:xfrm>
            <a:off x="1011743" y="528109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80.61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89345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AB911F7-662D-45D1-B396-6D6B7B4C66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7" t="18332" r="2608" b="18485"/>
          <a:stretch/>
        </p:blipFill>
        <p:spPr>
          <a:xfrm>
            <a:off x="2161309" y="987137"/>
            <a:ext cx="4509655" cy="4333009"/>
          </a:xfrm>
          <a:prstGeom prst="rect">
            <a:avLst/>
          </a:prstGeom>
        </p:spPr>
      </p:pic>
      <p:sp>
        <p:nvSpPr>
          <p:cNvPr id="2" name="椭圆 1">
            <a:extLst>
              <a:ext uri="{FF2B5EF4-FFF2-40B4-BE49-F238E27FC236}">
                <a16:creationId xmlns:a16="http://schemas.microsoft.com/office/drawing/2014/main" id="{38C766C7-D608-424E-9E27-5A1E39DF3303}"/>
              </a:ext>
            </a:extLst>
          </p:cNvPr>
          <p:cNvSpPr/>
          <p:nvPr/>
        </p:nvSpPr>
        <p:spPr>
          <a:xfrm>
            <a:off x="5372186" y="4168024"/>
            <a:ext cx="53284" cy="532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2EA90F7-18FE-4E9C-8225-F69325176C40}"/>
              </a:ext>
            </a:extLst>
          </p:cNvPr>
          <p:cNvSpPr txBox="1"/>
          <p:nvPr/>
        </p:nvSpPr>
        <p:spPr>
          <a:xfrm>
            <a:off x="5505075" y="4056166"/>
            <a:ext cx="11801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Subway station</a:t>
            </a:r>
            <a:endParaRPr lang="zh-CN" altLang="en-US" sz="1200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45C57852-BE63-40F5-9096-9732C16A3C03}"/>
              </a:ext>
            </a:extLst>
          </p:cNvPr>
          <p:cNvSpPr/>
          <p:nvPr/>
        </p:nvSpPr>
        <p:spPr>
          <a:xfrm>
            <a:off x="5292581" y="4464248"/>
            <a:ext cx="212494" cy="212494"/>
          </a:xfrm>
          <a:prstGeom prst="ellipse">
            <a:avLst/>
          </a:prstGeom>
          <a:solidFill>
            <a:schemeClr val="bg1">
              <a:lumMod val="75000"/>
            </a:schemeClr>
          </a:solidFill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90C593C-CAC9-4506-A488-13974439C465}"/>
              </a:ext>
            </a:extLst>
          </p:cNvPr>
          <p:cNvSpPr txBox="1"/>
          <p:nvPr/>
        </p:nvSpPr>
        <p:spPr>
          <a:xfrm>
            <a:off x="5642934" y="4431995"/>
            <a:ext cx="9044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Buffer area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855698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>
            <a:extLst>
              <a:ext uri="{FF2B5EF4-FFF2-40B4-BE49-F238E27FC236}">
                <a16:creationId xmlns:a16="http://schemas.microsoft.com/office/drawing/2014/main" id="{F4DF693C-C308-4571-A343-B1D21225C863}"/>
              </a:ext>
            </a:extLst>
          </p:cNvPr>
          <p:cNvGrpSpPr/>
          <p:nvPr/>
        </p:nvGrpSpPr>
        <p:grpSpPr>
          <a:xfrm>
            <a:off x="1191876" y="636906"/>
            <a:ext cx="8295024" cy="5935702"/>
            <a:chOff x="1191876" y="636906"/>
            <a:chExt cx="8295024" cy="5935702"/>
          </a:xfrm>
        </p:grpSpPr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0DEF6195-17DE-4885-9778-1765CD23BDFA}"/>
                </a:ext>
              </a:extLst>
            </p:cNvPr>
            <p:cNvSpPr/>
            <p:nvPr/>
          </p:nvSpPr>
          <p:spPr>
            <a:xfrm>
              <a:off x="1191876" y="2609847"/>
              <a:ext cx="2888673" cy="133003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23 types of land use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D1FD9100-1495-4944-8CB6-0F3123CCDE01}"/>
                </a:ext>
              </a:extLst>
            </p:cNvPr>
            <p:cNvSpPr/>
            <p:nvPr/>
          </p:nvSpPr>
          <p:spPr>
            <a:xfrm>
              <a:off x="7335982" y="2956546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Entertainment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325B09A5-626C-48BC-8A5B-C622355B85C9}"/>
                </a:ext>
              </a:extLst>
            </p:cNvPr>
            <p:cNvCxnSpPr>
              <a:cxnSpLocks/>
            </p:cNvCxnSpPr>
            <p:nvPr/>
          </p:nvCxnSpPr>
          <p:spPr>
            <a:xfrm>
              <a:off x="4497890" y="3273834"/>
              <a:ext cx="190153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2659541-D6AE-4730-8252-76E72DEE2E4D}"/>
                </a:ext>
              </a:extLst>
            </p:cNvPr>
            <p:cNvSpPr txBox="1"/>
            <p:nvPr/>
          </p:nvSpPr>
          <p:spPr>
            <a:xfrm>
              <a:off x="4569250" y="1954308"/>
              <a:ext cx="17588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Filter conditions</a:t>
              </a:r>
              <a:endParaRPr lang="zh-CN" altLang="en-US" dirty="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2BCB557F-9DD6-4C4E-B88E-047996A755BC}"/>
                </a:ext>
              </a:extLst>
            </p:cNvPr>
            <p:cNvSpPr txBox="1"/>
            <p:nvPr/>
          </p:nvSpPr>
          <p:spPr>
            <a:xfrm>
              <a:off x="4194848" y="4553385"/>
              <a:ext cx="316499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2. Commonly exist in most catchment area of subway stations.</a:t>
              </a:r>
              <a:endParaRPr lang="zh-CN" altLang="en-US" dirty="0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41ECE045-5E4D-41AB-BE15-810A81283CFB}"/>
                </a:ext>
              </a:extLst>
            </p:cNvPr>
            <p:cNvSpPr txBox="1"/>
            <p:nvPr/>
          </p:nvSpPr>
          <p:spPr>
            <a:xfrm>
              <a:off x="1902678" y="1954308"/>
              <a:ext cx="14670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Original data</a:t>
              </a:r>
              <a:endParaRPr lang="zh-CN" altLang="en-US" dirty="0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A043D36D-EA88-41CD-A4D9-ED713BC7D86E}"/>
                </a:ext>
              </a:extLst>
            </p:cNvPr>
            <p:cNvSpPr txBox="1"/>
            <p:nvPr/>
          </p:nvSpPr>
          <p:spPr>
            <a:xfrm>
              <a:off x="7617794" y="636906"/>
              <a:ext cx="15872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Reserved item</a:t>
              </a:r>
              <a:endParaRPr lang="zh-CN" altLang="en-US" dirty="0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F0AB872-BFDB-42BB-A660-50F6B242BD08}"/>
                </a:ext>
              </a:extLst>
            </p:cNvPr>
            <p:cNvSpPr txBox="1"/>
            <p:nvPr/>
          </p:nvSpPr>
          <p:spPr>
            <a:xfrm>
              <a:off x="4194849" y="3848858"/>
              <a:ext cx="31649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1. Have relative larger building area.</a:t>
              </a:r>
              <a:endParaRPr lang="zh-CN" altLang="en-US" dirty="0"/>
            </a:p>
          </p:txBody>
        </p:sp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6C337F3B-0422-42CB-9D14-415F34DA7023}"/>
                </a:ext>
              </a:extLst>
            </p:cNvPr>
            <p:cNvSpPr/>
            <p:nvPr/>
          </p:nvSpPr>
          <p:spPr>
            <a:xfrm>
              <a:off x="7335982" y="2406750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Hotel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id="{28B894B7-806A-414A-BDA4-43DC6D9F9382}"/>
                </a:ext>
              </a:extLst>
            </p:cNvPr>
            <p:cNvSpPr/>
            <p:nvPr/>
          </p:nvSpPr>
          <p:spPr>
            <a:xfrm>
              <a:off x="7335982" y="4056138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Apartment house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1C76ED21-7D70-4173-9AA3-C843891EFE1B}"/>
                </a:ext>
              </a:extLst>
            </p:cNvPr>
            <p:cNvSpPr/>
            <p:nvPr/>
          </p:nvSpPr>
          <p:spPr>
            <a:xfrm>
              <a:off x="7335982" y="3506342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Residence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DBD131C0-19EE-4A10-A442-C3BEE8D88FFB}"/>
                </a:ext>
              </a:extLst>
            </p:cNvPr>
            <p:cNvSpPr/>
            <p:nvPr/>
          </p:nvSpPr>
          <p:spPr>
            <a:xfrm>
              <a:off x="7335982" y="5155730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Government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0" name="矩形: 圆角 29">
              <a:extLst>
                <a:ext uri="{FF2B5EF4-FFF2-40B4-BE49-F238E27FC236}">
                  <a16:creationId xmlns:a16="http://schemas.microsoft.com/office/drawing/2014/main" id="{49D849EC-4503-473B-90D4-0932EB4B78AC}"/>
                </a:ext>
              </a:extLst>
            </p:cNvPr>
            <p:cNvSpPr/>
            <p:nvPr/>
          </p:nvSpPr>
          <p:spPr>
            <a:xfrm>
              <a:off x="7335982" y="4605934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Dwelling with shop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407E247A-66F9-472F-B712-5B09FF87440F}"/>
                </a:ext>
              </a:extLst>
            </p:cNvPr>
            <p:cNvSpPr/>
            <p:nvPr/>
          </p:nvSpPr>
          <p:spPr>
            <a:xfrm>
              <a:off x="7335982" y="6255320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Culture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2" name="矩形: 圆角 31">
              <a:extLst>
                <a:ext uri="{FF2B5EF4-FFF2-40B4-BE49-F238E27FC236}">
                  <a16:creationId xmlns:a16="http://schemas.microsoft.com/office/drawing/2014/main" id="{255C691F-34C6-46BE-B9AE-C923BABA82E2}"/>
                </a:ext>
              </a:extLst>
            </p:cNvPr>
            <p:cNvSpPr/>
            <p:nvPr/>
          </p:nvSpPr>
          <p:spPr>
            <a:xfrm>
              <a:off x="7335982" y="5705526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Education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3" name="矩形: 圆角 32">
              <a:extLst>
                <a:ext uri="{FF2B5EF4-FFF2-40B4-BE49-F238E27FC236}">
                  <a16:creationId xmlns:a16="http://schemas.microsoft.com/office/drawing/2014/main" id="{D4D7C7E2-26BD-4844-A7A9-312F5D336F53}"/>
                </a:ext>
              </a:extLst>
            </p:cNvPr>
            <p:cNvSpPr/>
            <p:nvPr/>
          </p:nvSpPr>
          <p:spPr>
            <a:xfrm>
              <a:off x="7335982" y="1856954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Commerce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4" name="矩形: 圆角 33">
              <a:extLst>
                <a:ext uri="{FF2B5EF4-FFF2-40B4-BE49-F238E27FC236}">
                  <a16:creationId xmlns:a16="http://schemas.microsoft.com/office/drawing/2014/main" id="{3D36B7B4-DE6A-4683-90C1-C7D9E5671232}"/>
                </a:ext>
              </a:extLst>
            </p:cNvPr>
            <p:cNvSpPr/>
            <p:nvPr/>
          </p:nvSpPr>
          <p:spPr>
            <a:xfrm>
              <a:off x="7335982" y="1307158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Business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5" name="左大括号 34">
              <a:extLst>
                <a:ext uri="{FF2B5EF4-FFF2-40B4-BE49-F238E27FC236}">
                  <a16:creationId xmlns:a16="http://schemas.microsoft.com/office/drawing/2014/main" id="{3CB8B575-5637-4C0A-9943-55C419378D76}"/>
                </a:ext>
              </a:extLst>
            </p:cNvPr>
            <p:cNvSpPr/>
            <p:nvPr/>
          </p:nvSpPr>
          <p:spPr>
            <a:xfrm>
              <a:off x="6889173" y="1465802"/>
              <a:ext cx="332509" cy="4948162"/>
            </a:xfrm>
            <a:prstGeom prst="leftBrace">
              <a:avLst>
                <a:gd name="adj1" fmla="val 27083"/>
                <a:gd name="adj2" fmla="val 3698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0631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F583712C-7DD9-4A5C-9F19-73CE89F537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3168785"/>
              </p:ext>
            </p:extLst>
          </p:nvPr>
        </p:nvGraphicFramePr>
        <p:xfrm>
          <a:off x="770873" y="2003866"/>
          <a:ext cx="5076115" cy="2193227"/>
        </p:xfrm>
        <a:graphic>
          <a:graphicData uri="http://schemas.openxmlformats.org/drawingml/2006/table">
            <a:tbl>
              <a:tblPr/>
              <a:tblGrid>
                <a:gridCol w="1548588">
                  <a:extLst>
                    <a:ext uri="{9D8B030D-6E8A-4147-A177-3AD203B41FA5}">
                      <a16:colId xmlns:a16="http://schemas.microsoft.com/office/drawing/2014/main" val="2931645292"/>
                    </a:ext>
                  </a:extLst>
                </a:gridCol>
                <a:gridCol w="1843212">
                  <a:extLst>
                    <a:ext uri="{9D8B030D-6E8A-4147-A177-3AD203B41FA5}">
                      <a16:colId xmlns:a16="http://schemas.microsoft.com/office/drawing/2014/main" val="3783189538"/>
                    </a:ext>
                  </a:extLst>
                </a:gridCol>
                <a:gridCol w="1684315">
                  <a:extLst>
                    <a:ext uri="{9D8B030D-6E8A-4147-A177-3AD203B41FA5}">
                      <a16:colId xmlns:a16="http://schemas.microsoft.com/office/drawing/2014/main" val="376179093"/>
                    </a:ext>
                  </a:extLst>
                </a:gridCol>
              </a:tblGrid>
              <a:tr h="412714">
                <a:tc gridSpan="3"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KMO and Bartlett's Test</a:t>
                      </a:r>
                    </a:p>
                  </a:txBody>
                  <a:tcPr marL="96384" marR="96384" marT="48192" marB="4819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724401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Kaiser-Meyer-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Olkin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 Measure of Sampling Adequacy.</a:t>
                      </a:r>
                    </a:p>
                  </a:txBody>
                  <a:tcPr marL="96384" marR="96384" marT="48192" marB="48192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0.756</a:t>
                      </a:r>
                    </a:p>
                  </a:txBody>
                  <a:tcPr marL="10936" marR="10936" marT="10936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0604874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Bartlett's Test of Sphericity</a:t>
                      </a:r>
                    </a:p>
                  </a:txBody>
                  <a:tcPr marL="96384" marR="96384" marT="48192" marB="48192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Approx. Chi-Square</a:t>
                      </a:r>
                    </a:p>
                  </a:txBody>
                  <a:tcPr marL="10936" marR="10936" marT="10936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346.086</a:t>
                      </a:r>
                    </a:p>
                  </a:txBody>
                  <a:tcPr marL="10936" marR="10936" marT="10936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407598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df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MingLiU" panose="02020509000000000000" pitchFamily="49" charset="-120"/>
                        <a:cs typeface="Times New Roman" panose="02020603050405020304" pitchFamily="18" charset="0"/>
                      </a:endParaRPr>
                    </a:p>
                  </a:txBody>
                  <a:tcPr marL="10936" marR="10936" marT="10936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45</a:t>
                      </a:r>
                    </a:p>
                  </a:txBody>
                  <a:tcPr marL="10936" marR="10936" marT="10936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5906265"/>
                  </a:ext>
                </a:extLst>
              </a:tr>
              <a:tr h="37838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Sig.</a:t>
                      </a:r>
                    </a:p>
                  </a:txBody>
                  <a:tcPr marL="10936" marR="10936" marT="10936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0.000</a:t>
                      </a:r>
                    </a:p>
                  </a:txBody>
                  <a:tcPr marL="10936" marR="10936" marT="10936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0106206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C824086D-FFB8-4AAF-8361-76899B6B09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3550534"/>
              </p:ext>
            </p:extLst>
          </p:nvPr>
        </p:nvGraphicFramePr>
        <p:xfrm>
          <a:off x="6370005" y="1152395"/>
          <a:ext cx="4581918" cy="3954780"/>
        </p:xfrm>
        <a:graphic>
          <a:graphicData uri="http://schemas.openxmlformats.org/drawingml/2006/table">
            <a:tbl>
              <a:tblPr/>
              <a:tblGrid>
                <a:gridCol w="1527306">
                  <a:extLst>
                    <a:ext uri="{9D8B030D-6E8A-4147-A177-3AD203B41FA5}">
                      <a16:colId xmlns:a16="http://schemas.microsoft.com/office/drawing/2014/main" val="684627454"/>
                    </a:ext>
                  </a:extLst>
                </a:gridCol>
                <a:gridCol w="1527306">
                  <a:extLst>
                    <a:ext uri="{9D8B030D-6E8A-4147-A177-3AD203B41FA5}">
                      <a16:colId xmlns:a16="http://schemas.microsoft.com/office/drawing/2014/main" val="2235102790"/>
                    </a:ext>
                  </a:extLst>
                </a:gridCol>
                <a:gridCol w="1527306">
                  <a:extLst>
                    <a:ext uri="{9D8B030D-6E8A-4147-A177-3AD203B41FA5}">
                      <a16:colId xmlns:a16="http://schemas.microsoft.com/office/drawing/2014/main" val="1567835937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Communalities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62093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　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Initial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Extraction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68069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Business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0.948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82017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Commerce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0.887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72387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Hotel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0.895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86899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Entertainment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0.745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1738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Residence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0.976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92156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Apartment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0.906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96619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Dwelling With Shop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0.918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46121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Government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0.813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07527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Education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0.923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54896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Culture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0.876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17294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8524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7A328593-F5F5-48DD-A5B5-8C76F7F695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9968588"/>
              </p:ext>
            </p:extLst>
          </p:nvPr>
        </p:nvGraphicFramePr>
        <p:xfrm>
          <a:off x="2808336" y="157918"/>
          <a:ext cx="3880847" cy="6522877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3948310603"/>
                    </a:ext>
                  </a:extLst>
                </a:gridCol>
                <a:gridCol w="563879">
                  <a:extLst>
                    <a:ext uri="{9D8B030D-6E8A-4147-A177-3AD203B41FA5}">
                      <a16:colId xmlns:a16="http://schemas.microsoft.com/office/drawing/2014/main" val="3782086755"/>
                    </a:ext>
                  </a:extLst>
                </a:gridCol>
                <a:gridCol w="655320">
                  <a:extLst>
                    <a:ext uri="{9D8B030D-6E8A-4147-A177-3AD203B41FA5}">
                      <a16:colId xmlns:a16="http://schemas.microsoft.com/office/drawing/2014/main" val="1718070881"/>
                    </a:ext>
                  </a:extLst>
                </a:gridCol>
                <a:gridCol w="502920">
                  <a:extLst>
                    <a:ext uri="{9D8B030D-6E8A-4147-A177-3AD203B41FA5}">
                      <a16:colId xmlns:a16="http://schemas.microsoft.com/office/drawing/2014/main" val="277840832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106791722"/>
                    </a:ext>
                  </a:extLst>
                </a:gridCol>
                <a:gridCol w="556259">
                  <a:extLst>
                    <a:ext uri="{9D8B030D-6E8A-4147-A177-3AD203B41FA5}">
                      <a16:colId xmlns:a16="http://schemas.microsoft.com/office/drawing/2014/main" val="1531589913"/>
                    </a:ext>
                  </a:extLst>
                </a:gridCol>
                <a:gridCol w="611869">
                  <a:extLst>
                    <a:ext uri="{9D8B030D-6E8A-4147-A177-3AD203B41FA5}">
                      <a16:colId xmlns:a16="http://schemas.microsoft.com/office/drawing/2014/main" val="1318883608"/>
                    </a:ext>
                  </a:extLst>
                </a:gridCol>
              </a:tblGrid>
              <a:tr h="29108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Type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Station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Population-density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Office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Commerce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Residence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Education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1662910"/>
                  </a:ext>
                </a:extLst>
              </a:tr>
              <a:tr h="152779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Low-density residence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41.50%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44.95%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4604622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58.26%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2642212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29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78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3.02%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5.40%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75.86%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6.94%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8602937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4.30%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75.87%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0.77%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5586302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28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3.42%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73.46%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4992299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4.01%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8.58%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59.97%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6.25%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2282678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81.71%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7.84%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147133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24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66.82%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8.30%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4296207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34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86.12%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0318217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7.99%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69.23%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4.47%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621261"/>
                  </a:ext>
                </a:extLst>
              </a:tr>
              <a:tr h="160821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High-density residence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19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3.15%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76.63%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210363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11.11%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6.48%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46.08%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4.51%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0856986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16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142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4.59%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72.75%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2.68%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9155653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18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142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2.27%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1.96%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64.58%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847755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31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4.14%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54.17%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18.28%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2203756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6.02%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55.45%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10.60%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20539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4.16%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66.22%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4.39%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905821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32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170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73.54%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9.93%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242475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23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193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10.00%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6.18%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44.52%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2.56%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1710673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5.43%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59.66%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7.47%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4666458"/>
                  </a:ext>
                </a:extLst>
              </a:tr>
              <a:tr h="152779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Education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2.31%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30.04%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39.83%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312791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56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1.91%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48.01%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17.89%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619960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35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58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3.78%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55.18%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21.37%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766779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4.93%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3.49%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33.52%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5180958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11.75%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23.24%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8372705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11.53%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30.51%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7.30%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2514059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5.08%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40.22%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20.71%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657068"/>
                  </a:ext>
                </a:extLst>
              </a:tr>
              <a:tr h="152779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Downtown commerce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10.62%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344104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34.60%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36.74%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11.34%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9420067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42.97%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12.23%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0.59%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891053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37.12%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18.47%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1.89%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950808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92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30.76%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15.72%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9872786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38.08%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25.76%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13.68%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77694"/>
                  </a:ext>
                </a:extLst>
              </a:tr>
              <a:tr h="152779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Office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31.63%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5.73%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3195639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96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34.56%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17.29%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21.61%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9404331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17.27%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17.61%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773496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136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22.86%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16.12%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33.66%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7196438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22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12.53%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36.79%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2.50%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96714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27.48%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14.20%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27.09%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3.10%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1241952"/>
                  </a:ext>
                </a:extLst>
              </a:tr>
              <a:tr h="1608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Airport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1.45%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33.45%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8988420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14A33BD8-9DFF-471A-98E3-5A3F8F5070E3}"/>
              </a:ext>
            </a:extLst>
          </p:cNvPr>
          <p:cNvSpPr txBox="1"/>
          <p:nvPr/>
        </p:nvSpPr>
        <p:spPr>
          <a:xfrm>
            <a:off x="7182476" y="163436"/>
            <a:ext cx="893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Pie chart of land use type</a:t>
            </a:r>
            <a:endParaRPr lang="zh-CN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6880CC96-439C-4236-8F51-D6CB5DA9D3CB}"/>
              </a:ext>
            </a:extLst>
          </p:cNvPr>
          <p:cNvSpPr/>
          <p:nvPr/>
        </p:nvSpPr>
        <p:spPr>
          <a:xfrm>
            <a:off x="3899901" y="466726"/>
            <a:ext cx="333376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EB02FA93-9492-448C-BEEE-DC5C2566E7D6}"/>
              </a:ext>
            </a:extLst>
          </p:cNvPr>
          <p:cNvSpPr/>
          <p:nvPr/>
        </p:nvSpPr>
        <p:spPr>
          <a:xfrm>
            <a:off x="5575498" y="466726"/>
            <a:ext cx="429427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828F46B7-3D4F-40D4-86B7-7EB5FE1EAB0E}"/>
              </a:ext>
            </a:extLst>
          </p:cNvPr>
          <p:cNvSpPr/>
          <p:nvPr/>
        </p:nvSpPr>
        <p:spPr>
          <a:xfrm>
            <a:off x="3888832" y="2014475"/>
            <a:ext cx="333376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F46E5829-DC2D-4298-ABC2-34B94C268C25}"/>
              </a:ext>
            </a:extLst>
          </p:cNvPr>
          <p:cNvSpPr/>
          <p:nvPr/>
        </p:nvSpPr>
        <p:spPr>
          <a:xfrm>
            <a:off x="5575497" y="2014475"/>
            <a:ext cx="429427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4E0BC8B1-2B1E-447B-9AA3-FAF1B618E2DF}"/>
              </a:ext>
            </a:extLst>
          </p:cNvPr>
          <p:cNvSpPr/>
          <p:nvPr/>
        </p:nvSpPr>
        <p:spPr>
          <a:xfrm>
            <a:off x="6157326" y="3566998"/>
            <a:ext cx="427982" cy="873704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FAECC7D3-E65E-4658-811E-078A095B40D9}"/>
              </a:ext>
            </a:extLst>
          </p:cNvPr>
          <p:cNvSpPr/>
          <p:nvPr/>
        </p:nvSpPr>
        <p:spPr>
          <a:xfrm>
            <a:off x="4433300" y="4648200"/>
            <a:ext cx="428625" cy="726672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DDE76E11-2A4D-4153-BAAE-DBE7264322E1}"/>
              </a:ext>
            </a:extLst>
          </p:cNvPr>
          <p:cNvSpPr/>
          <p:nvPr/>
        </p:nvSpPr>
        <p:spPr>
          <a:xfrm>
            <a:off x="4433300" y="5578897"/>
            <a:ext cx="428625" cy="745703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BA2DDC9D-2E38-4015-B26B-164A168081E3}"/>
              </a:ext>
            </a:extLst>
          </p:cNvPr>
          <p:cNvSpPr/>
          <p:nvPr/>
        </p:nvSpPr>
        <p:spPr>
          <a:xfrm>
            <a:off x="4984034" y="4648200"/>
            <a:ext cx="428625" cy="726672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31" name="图表 30">
            <a:extLst>
              <a:ext uri="{FF2B5EF4-FFF2-40B4-BE49-F238E27FC236}">
                <a16:creationId xmlns:a16="http://schemas.microsoft.com/office/drawing/2014/main" id="{6EDECF43-5DEA-420E-8584-3A8A94373D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3646663"/>
              </p:ext>
            </p:extLst>
          </p:nvPr>
        </p:nvGraphicFramePr>
        <p:xfrm>
          <a:off x="6348823" y="466726"/>
          <a:ext cx="2560320" cy="1536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3" name="图表 32">
            <a:extLst>
              <a:ext uri="{FF2B5EF4-FFF2-40B4-BE49-F238E27FC236}">
                <a16:creationId xmlns:a16="http://schemas.microsoft.com/office/drawing/2014/main" id="{F8034BF1-5508-4A93-82F8-D70BCE3F2A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2759787"/>
              </p:ext>
            </p:extLst>
          </p:nvPr>
        </p:nvGraphicFramePr>
        <p:xfrm>
          <a:off x="6348823" y="1759333"/>
          <a:ext cx="2560320" cy="1536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4" name="图表 33">
            <a:extLst>
              <a:ext uri="{FF2B5EF4-FFF2-40B4-BE49-F238E27FC236}">
                <a16:creationId xmlns:a16="http://schemas.microsoft.com/office/drawing/2014/main" id="{6E2DA0ED-F983-40FA-9777-B5368F69616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23780"/>
              </p:ext>
            </p:extLst>
          </p:nvPr>
        </p:nvGraphicFramePr>
        <p:xfrm>
          <a:off x="6348823" y="3064383"/>
          <a:ext cx="2560320" cy="1536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5" name="图表 34">
            <a:extLst>
              <a:ext uri="{FF2B5EF4-FFF2-40B4-BE49-F238E27FC236}">
                <a16:creationId xmlns:a16="http://schemas.microsoft.com/office/drawing/2014/main" id="{3A1E524E-10CE-43A8-9B54-28249338CC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7272261"/>
              </p:ext>
            </p:extLst>
          </p:nvPr>
        </p:nvGraphicFramePr>
        <p:xfrm>
          <a:off x="6348823" y="4144898"/>
          <a:ext cx="2560320" cy="1536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36" name="图表 35">
            <a:extLst>
              <a:ext uri="{FF2B5EF4-FFF2-40B4-BE49-F238E27FC236}">
                <a16:creationId xmlns:a16="http://schemas.microsoft.com/office/drawing/2014/main" id="{05D4CA52-4656-460B-82D3-5E7F4725EF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7228232"/>
              </p:ext>
            </p:extLst>
          </p:nvPr>
        </p:nvGraphicFramePr>
        <p:xfrm>
          <a:off x="6345187" y="5226100"/>
          <a:ext cx="2560320" cy="1536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1069800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D52D0284-56E3-4B81-A03C-EE5423148A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42" t="21518" r="15760" b="10162"/>
          <a:stretch/>
        </p:blipFill>
        <p:spPr>
          <a:xfrm>
            <a:off x="6599660" y="5569372"/>
            <a:ext cx="1789960" cy="99604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4BCF958-9F46-4E3D-BDFC-0524FC1429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78" t="21794" r="28910" b="9627"/>
          <a:stretch/>
        </p:blipFill>
        <p:spPr>
          <a:xfrm>
            <a:off x="6592040" y="4537032"/>
            <a:ext cx="1472567" cy="98999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8B8842C-5ABB-4A6C-9F18-8630687E20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445" t="11010" r="21412" b="8798"/>
          <a:stretch/>
        </p:blipFill>
        <p:spPr>
          <a:xfrm>
            <a:off x="6599660" y="2043050"/>
            <a:ext cx="1584961" cy="1104898"/>
          </a:xfrm>
          <a:prstGeom prst="rect">
            <a:avLst/>
          </a:prstGeom>
        </p:spPr>
      </p:pic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479FBE9C-2BA7-4A97-8B39-C71F9D8DD5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0415464"/>
              </p:ext>
            </p:extLst>
          </p:nvPr>
        </p:nvGraphicFramePr>
        <p:xfrm>
          <a:off x="2194560" y="157918"/>
          <a:ext cx="4574267" cy="6522877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3948310603"/>
                    </a:ext>
                  </a:extLst>
                </a:gridCol>
                <a:gridCol w="563879">
                  <a:extLst>
                    <a:ext uri="{9D8B030D-6E8A-4147-A177-3AD203B41FA5}">
                      <a16:colId xmlns:a16="http://schemas.microsoft.com/office/drawing/2014/main" val="3782086755"/>
                    </a:ext>
                  </a:extLst>
                </a:gridCol>
                <a:gridCol w="655320">
                  <a:extLst>
                    <a:ext uri="{9D8B030D-6E8A-4147-A177-3AD203B41FA5}">
                      <a16:colId xmlns:a16="http://schemas.microsoft.com/office/drawing/2014/main" val="1718070881"/>
                    </a:ext>
                  </a:extLst>
                </a:gridCol>
                <a:gridCol w="502920">
                  <a:extLst>
                    <a:ext uri="{9D8B030D-6E8A-4147-A177-3AD203B41FA5}">
                      <a16:colId xmlns:a16="http://schemas.microsoft.com/office/drawing/2014/main" val="277840832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106791722"/>
                    </a:ext>
                  </a:extLst>
                </a:gridCol>
                <a:gridCol w="556259">
                  <a:extLst>
                    <a:ext uri="{9D8B030D-6E8A-4147-A177-3AD203B41FA5}">
                      <a16:colId xmlns:a16="http://schemas.microsoft.com/office/drawing/2014/main" val="1531589913"/>
                    </a:ext>
                  </a:extLst>
                </a:gridCol>
                <a:gridCol w="693420">
                  <a:extLst>
                    <a:ext uri="{9D8B030D-6E8A-4147-A177-3AD203B41FA5}">
                      <a16:colId xmlns:a16="http://schemas.microsoft.com/office/drawing/2014/main" val="1913005776"/>
                    </a:ext>
                  </a:extLst>
                </a:gridCol>
                <a:gridCol w="611869">
                  <a:extLst>
                    <a:ext uri="{9D8B030D-6E8A-4147-A177-3AD203B41FA5}">
                      <a16:colId xmlns:a16="http://schemas.microsoft.com/office/drawing/2014/main" val="1318883608"/>
                    </a:ext>
                  </a:extLst>
                </a:gridCol>
              </a:tblGrid>
              <a:tr h="29108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Type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Station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Population-density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Business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Commerce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Residence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Government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Education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1662910"/>
                  </a:ext>
                </a:extLst>
              </a:tr>
              <a:tr h="152779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Low-density residence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41.50%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44.95%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4604622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58.26%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2642212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29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78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3.02%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5.40%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75.86%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6.94%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8602937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4.30%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75.87%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0.77%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5586302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28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3.42%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73.46%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4992299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4.01%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8.58%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59.97%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3.04%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6.25%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2282678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81.71%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7.84%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147133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24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66.82%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8.30%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4296207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34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86.12%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0318217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7.99%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69.23%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0.36%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4.47%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621261"/>
                  </a:ext>
                </a:extLst>
              </a:tr>
              <a:tr h="160821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High-density residence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19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3.15%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76.63%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2.77%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210363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11.11%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6.48%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46.08%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4.51%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0856986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16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142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4.59%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72.75%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1.43%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2.68%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9155653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18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142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2.27%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1.96%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64.58%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4.81%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847755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31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4.14%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54.17%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0.51%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18.28%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2203756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6.02%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55.45%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10.60%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20539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4.16%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66.22%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4.39%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905821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32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170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73.54%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0.73%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9.93%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242475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23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193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10.00%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6.18%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44.52%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2.56%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1710673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5.43%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59.66%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7.47%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4666458"/>
                  </a:ext>
                </a:extLst>
              </a:tr>
              <a:tr h="152779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Education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2.31%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30.04%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39.83%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312791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56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1.91%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48.01%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0.53%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17.89%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619960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35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58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3.78%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55.18%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21.37%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766779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4.93%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3.49%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33.52%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5180958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11.75%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0.81%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23.24%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8372705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11.53%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30.51%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8.90%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7.30%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2514059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5.08%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40.22%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3.98%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20.71%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657068"/>
                  </a:ext>
                </a:extLst>
              </a:tr>
              <a:tr h="152779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Downtown commerce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10.62%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344104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34.60%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36.74%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11.34%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3.01%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9420067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42.97%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12.23%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0.59%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891053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37.12%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18.47%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2.50%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1.89%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950808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92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30.76%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15.72%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9872786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38.08%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25.76%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13.68%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2.08%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77694"/>
                  </a:ext>
                </a:extLst>
              </a:tr>
              <a:tr h="152779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Business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31.63%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4.39%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5.73%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3195639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96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34.56%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17.29%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21.61%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9404331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17.27%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17.61%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773496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136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22.86%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16.12%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33.66%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7196438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22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12.53%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36.79%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2.50%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96714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27.48%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14.20%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27.09%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1.69%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3.10%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1241952"/>
                  </a:ext>
                </a:extLst>
              </a:tr>
              <a:tr h="1608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Airport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1.45%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33.45%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8988420"/>
                  </a:ext>
                </a:extLst>
              </a:tr>
            </a:tbl>
          </a:graphicData>
        </a:graphic>
      </p:graphicFrame>
      <p:pic>
        <p:nvPicPr>
          <p:cNvPr id="6" name="图片 5">
            <a:extLst>
              <a:ext uri="{FF2B5EF4-FFF2-40B4-BE49-F238E27FC236}">
                <a16:creationId xmlns:a16="http://schemas.microsoft.com/office/drawing/2014/main" id="{61A1A76B-5CCF-4892-A446-1D27DF63358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655" t="11530" r="23132" b="8520"/>
          <a:stretch/>
        </p:blipFill>
        <p:spPr>
          <a:xfrm>
            <a:off x="6592040" y="583992"/>
            <a:ext cx="1540720" cy="110156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C2F1173-4755-450D-9B96-D06F5D42EEA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531" t="11478" r="21374" b="1198"/>
          <a:stretch/>
        </p:blipFill>
        <p:spPr>
          <a:xfrm>
            <a:off x="7032413" y="3264602"/>
            <a:ext cx="1175068" cy="1230081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735EB7B-3AF3-43C3-A5E8-46B37B6B456D}"/>
              </a:ext>
            </a:extLst>
          </p:cNvPr>
          <p:cNvSpPr txBox="1"/>
          <p:nvPr/>
        </p:nvSpPr>
        <p:spPr>
          <a:xfrm>
            <a:off x="7048133" y="153911"/>
            <a:ext cx="893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Pie chart of land use type</a:t>
            </a:r>
            <a:endParaRPr lang="zh-CN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09F9953-862F-4BEE-8125-9C82508FE643}"/>
              </a:ext>
            </a:extLst>
          </p:cNvPr>
          <p:cNvSpPr/>
          <p:nvPr/>
        </p:nvSpPr>
        <p:spPr>
          <a:xfrm>
            <a:off x="3286125" y="466726"/>
            <a:ext cx="333376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6604D100-7BD4-4C69-9B7D-5D2AF2E27E10}"/>
              </a:ext>
            </a:extLst>
          </p:cNvPr>
          <p:cNvSpPr/>
          <p:nvPr/>
        </p:nvSpPr>
        <p:spPr>
          <a:xfrm>
            <a:off x="4961722" y="466726"/>
            <a:ext cx="429427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F332001F-9934-4467-9A82-9F99D7D54381}"/>
              </a:ext>
            </a:extLst>
          </p:cNvPr>
          <p:cNvSpPr/>
          <p:nvPr/>
        </p:nvSpPr>
        <p:spPr>
          <a:xfrm>
            <a:off x="3275056" y="2014475"/>
            <a:ext cx="333376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B04E4ACB-7F2C-400F-9650-A3888653684C}"/>
              </a:ext>
            </a:extLst>
          </p:cNvPr>
          <p:cNvSpPr/>
          <p:nvPr/>
        </p:nvSpPr>
        <p:spPr>
          <a:xfrm>
            <a:off x="4961721" y="2014475"/>
            <a:ext cx="429427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CCC7A34A-BF6E-44A5-9DF3-300A2E2ED8E0}"/>
              </a:ext>
            </a:extLst>
          </p:cNvPr>
          <p:cNvSpPr/>
          <p:nvPr/>
        </p:nvSpPr>
        <p:spPr>
          <a:xfrm>
            <a:off x="6238875" y="3566998"/>
            <a:ext cx="427982" cy="873704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349E1BBC-AE05-424F-9D4E-CF57F2C9DB71}"/>
              </a:ext>
            </a:extLst>
          </p:cNvPr>
          <p:cNvSpPr/>
          <p:nvPr/>
        </p:nvSpPr>
        <p:spPr>
          <a:xfrm>
            <a:off x="3819524" y="4648200"/>
            <a:ext cx="428625" cy="726672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D41E9C65-8D27-43E0-A39D-05B48825AEF3}"/>
              </a:ext>
            </a:extLst>
          </p:cNvPr>
          <p:cNvSpPr/>
          <p:nvPr/>
        </p:nvSpPr>
        <p:spPr>
          <a:xfrm>
            <a:off x="3819524" y="5578897"/>
            <a:ext cx="428625" cy="745703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FA9307BA-10BD-4BA9-BA3F-0027D628DC96}"/>
              </a:ext>
            </a:extLst>
          </p:cNvPr>
          <p:cNvSpPr/>
          <p:nvPr/>
        </p:nvSpPr>
        <p:spPr>
          <a:xfrm>
            <a:off x="4370258" y="4648200"/>
            <a:ext cx="428625" cy="726672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49358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表 2">
            <a:extLst>
              <a:ext uri="{FF2B5EF4-FFF2-40B4-BE49-F238E27FC236}">
                <a16:creationId xmlns:a16="http://schemas.microsoft.com/office/drawing/2014/main" id="{30753216-9448-4224-8DB3-58E6A5C5767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5483519"/>
              </p:ext>
            </p:extLst>
          </p:nvPr>
        </p:nvGraphicFramePr>
        <p:xfrm>
          <a:off x="1493744" y="1333500"/>
          <a:ext cx="7739208" cy="40402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98704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C7AF3BE5-6D05-40DB-8680-80E54C8E3F3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91038701"/>
              </p:ext>
            </p:extLst>
          </p:nvPr>
        </p:nvGraphicFramePr>
        <p:xfrm>
          <a:off x="2113406" y="1524001"/>
          <a:ext cx="8317734" cy="39439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1225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3A7FFA0D-B30A-4601-9337-6264653E777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98649452"/>
              </p:ext>
            </p:extLst>
          </p:nvPr>
        </p:nvGraphicFramePr>
        <p:xfrm>
          <a:off x="1862631" y="1320800"/>
          <a:ext cx="7573718" cy="40352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42871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表 2">
            <a:extLst>
              <a:ext uri="{FF2B5EF4-FFF2-40B4-BE49-F238E27FC236}">
                <a16:creationId xmlns:a16="http://schemas.microsoft.com/office/drawing/2014/main" id="{2655B7ED-E100-4513-B61D-97F53A5796C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59043613"/>
              </p:ext>
            </p:extLst>
          </p:nvPr>
        </p:nvGraphicFramePr>
        <p:xfrm>
          <a:off x="1641655" y="1206500"/>
          <a:ext cx="8479724" cy="41080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18223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49C9D9EF-60ED-473B-A268-FC1A15AC47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26" t="26455" r="9625" b="29947"/>
          <a:stretch/>
        </p:blipFill>
        <p:spPr>
          <a:xfrm>
            <a:off x="2283401" y="-1601822"/>
            <a:ext cx="7818120" cy="592107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7B7E164F-7CCA-4175-8829-BB727EEDC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0957714"/>
              </p:ext>
            </p:extLst>
          </p:nvPr>
        </p:nvGraphicFramePr>
        <p:xfrm>
          <a:off x="2283401" y="4333768"/>
          <a:ext cx="7818120" cy="2501265"/>
        </p:xfrm>
        <a:graphic>
          <a:graphicData uri="http://schemas.openxmlformats.org/drawingml/2006/table">
            <a:tbl>
              <a:tblPr/>
              <a:tblGrid>
                <a:gridCol w="274320">
                  <a:extLst>
                    <a:ext uri="{9D8B030D-6E8A-4147-A177-3AD203B41FA5}">
                      <a16:colId xmlns:a16="http://schemas.microsoft.com/office/drawing/2014/main" val="2416355508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4128356577"/>
                    </a:ext>
                  </a:extLst>
                </a:gridCol>
                <a:gridCol w="320040">
                  <a:extLst>
                    <a:ext uri="{9D8B030D-6E8A-4147-A177-3AD203B41FA5}">
                      <a16:colId xmlns:a16="http://schemas.microsoft.com/office/drawing/2014/main" val="523518329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1822424532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1864620265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943456159"/>
                    </a:ext>
                  </a:extLst>
                </a:gridCol>
                <a:gridCol w="320040">
                  <a:extLst>
                    <a:ext uri="{9D8B030D-6E8A-4147-A177-3AD203B41FA5}">
                      <a16:colId xmlns:a16="http://schemas.microsoft.com/office/drawing/2014/main" val="832916271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72085385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119295981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980099869"/>
                    </a:ext>
                  </a:extLst>
                </a:gridCol>
                <a:gridCol w="320040">
                  <a:extLst>
                    <a:ext uri="{9D8B030D-6E8A-4147-A177-3AD203B41FA5}">
                      <a16:colId xmlns:a16="http://schemas.microsoft.com/office/drawing/2014/main" val="310742926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ID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Station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Line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ID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Station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Line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ID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Station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Line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1689559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Kaidzuka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Ohorikoen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25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Fukudaimae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2887926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Hakozakikyudaimae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Akasaka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26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Umebayashi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047229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Hakozakimiyamae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Higashihie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27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Noke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7416847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Maidashikyudaibyuinmae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Meinohama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28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Kamo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597974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Chiyokenchou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Nishijin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29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Jiromaru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270816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Gofukumachi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Fujisaki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30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Hashimoto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42407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Fukuokakuoko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Muromi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Ropponmatsu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799608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Nakasukawabata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20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Tenjinminami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Befu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6288334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Gion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Watanabedori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Chayama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316637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Tennjin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Yakuin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34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Kanayama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613450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Hakata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Yakuinodori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35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Nanakuma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4614776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Tojinmachi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24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Sakurasaka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8414126"/>
                  </a:ext>
                </a:extLst>
              </a:tr>
            </a:tbl>
          </a:graphicData>
        </a:graphic>
      </p:graphicFrame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43824B99-7BED-48AE-B539-D58FF308E4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152996"/>
              </p:ext>
            </p:extLst>
          </p:nvPr>
        </p:nvGraphicFramePr>
        <p:xfrm>
          <a:off x="8278024" y="2185654"/>
          <a:ext cx="1823497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1911">
                  <a:extLst>
                    <a:ext uri="{9D8B030D-6E8A-4147-A177-3AD203B41FA5}">
                      <a16:colId xmlns:a16="http://schemas.microsoft.com/office/drawing/2014/main" val="4075583120"/>
                    </a:ext>
                  </a:extLst>
                </a:gridCol>
                <a:gridCol w="1211586">
                  <a:extLst>
                    <a:ext uri="{9D8B030D-6E8A-4147-A177-3AD203B41FA5}">
                      <a16:colId xmlns:a16="http://schemas.microsoft.com/office/drawing/2014/main" val="2812472574"/>
                    </a:ext>
                  </a:extLst>
                </a:gridCol>
              </a:tblGrid>
              <a:tr h="282978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Legend</a:t>
                      </a:r>
                      <a:endParaRPr lang="en-US" sz="1400" b="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7374115"/>
                  </a:ext>
                </a:extLst>
              </a:tr>
              <a:tr h="339573"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Subway</a:t>
                      </a:r>
                      <a:r>
                        <a:rPr lang="en-US" altLang="zh-CN" sz="1200" b="0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Station</a:t>
                      </a:r>
                      <a:endParaRPr lang="en-US" sz="1200" b="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4721520"/>
                  </a:ext>
                </a:extLst>
              </a:tr>
              <a:tr h="339573"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Subway Line </a:t>
                      </a:r>
                      <a:r>
                        <a:rPr lang="en-US" altLang="zh-CN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altLang="ja-JP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641138"/>
                  </a:ext>
                </a:extLst>
              </a:tr>
              <a:tr h="339573"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Subway Line </a:t>
                      </a:r>
                      <a:r>
                        <a:rPr lang="en-US" altLang="zh-CN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altLang="ja-JP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4702252"/>
                  </a:ext>
                </a:extLst>
              </a:tr>
              <a:tr h="339573"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Subway Line </a:t>
                      </a:r>
                      <a:r>
                        <a:rPr lang="en-US" altLang="zh-CN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altLang="ja-JP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07859"/>
                  </a:ext>
                </a:extLst>
              </a:tr>
              <a:tr h="339573"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District</a:t>
                      </a:r>
                      <a:r>
                        <a:rPr lang="en-US" sz="1200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Line</a:t>
                      </a:r>
                      <a:endParaRPr lang="en-US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1290160"/>
                  </a:ext>
                </a:extLst>
              </a:tr>
            </a:tbl>
          </a:graphicData>
        </a:graphic>
      </p:graphicFrame>
      <p:sp>
        <p:nvSpPr>
          <p:cNvPr id="11" name="椭圆 10">
            <a:extLst>
              <a:ext uri="{FF2B5EF4-FFF2-40B4-BE49-F238E27FC236}">
                <a16:creationId xmlns:a16="http://schemas.microsoft.com/office/drawing/2014/main" id="{04683C46-8EF8-4056-B446-C43105A9E666}"/>
              </a:ext>
            </a:extLst>
          </p:cNvPr>
          <p:cNvSpPr/>
          <p:nvPr/>
        </p:nvSpPr>
        <p:spPr>
          <a:xfrm>
            <a:off x="8481902" y="2597403"/>
            <a:ext cx="125128" cy="12512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3CCEB6E-D1BE-4229-8F9E-4726B280DDBE}"/>
              </a:ext>
            </a:extLst>
          </p:cNvPr>
          <p:cNvCxnSpPr/>
          <p:nvPr/>
        </p:nvCxnSpPr>
        <p:spPr>
          <a:xfrm>
            <a:off x="8396829" y="3025699"/>
            <a:ext cx="29527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4734172A-AAF7-4A21-A359-26A052AAE0F9}"/>
              </a:ext>
            </a:extLst>
          </p:cNvPr>
          <p:cNvSpPr/>
          <p:nvPr/>
        </p:nvSpPr>
        <p:spPr>
          <a:xfrm>
            <a:off x="8422618" y="4062202"/>
            <a:ext cx="254020" cy="1143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9CBD4229-2959-4EB4-8430-42D23AA58B9E}"/>
              </a:ext>
            </a:extLst>
          </p:cNvPr>
          <p:cNvCxnSpPr/>
          <p:nvPr/>
        </p:nvCxnSpPr>
        <p:spPr>
          <a:xfrm>
            <a:off x="8415171" y="3398717"/>
            <a:ext cx="295275" cy="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EF8A591D-C88F-435E-9902-0D52FD074AA3}"/>
              </a:ext>
            </a:extLst>
          </p:cNvPr>
          <p:cNvCxnSpPr/>
          <p:nvPr/>
        </p:nvCxnSpPr>
        <p:spPr>
          <a:xfrm>
            <a:off x="8415172" y="3759035"/>
            <a:ext cx="295275" cy="0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7901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371303BF-7FE2-473D-960D-4F26FD7DF547}"/>
              </a:ext>
            </a:extLst>
          </p:cNvPr>
          <p:cNvGrpSpPr/>
          <p:nvPr/>
        </p:nvGrpSpPr>
        <p:grpSpPr>
          <a:xfrm>
            <a:off x="3273136" y="1233478"/>
            <a:ext cx="4033597" cy="4084018"/>
            <a:chOff x="1989667" y="704005"/>
            <a:chExt cx="5317066" cy="538353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1D272A49-C019-480D-9DEC-877EE3E12584}"/>
                </a:ext>
              </a:extLst>
            </p:cNvPr>
            <p:cNvGrpSpPr/>
            <p:nvPr/>
          </p:nvGrpSpPr>
          <p:grpSpPr>
            <a:xfrm>
              <a:off x="1989667" y="704005"/>
              <a:ext cx="5317066" cy="5383530"/>
              <a:chOff x="1989667" y="704005"/>
              <a:chExt cx="5317066" cy="5383530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BAA52AE1-B585-4CE0-8660-1A0C8A8951D0}"/>
                  </a:ext>
                </a:extLst>
              </p:cNvPr>
              <p:cNvGrpSpPr/>
              <p:nvPr/>
            </p:nvGrpSpPr>
            <p:grpSpPr>
              <a:xfrm>
                <a:off x="1989667" y="704005"/>
                <a:ext cx="5317066" cy="5383530"/>
                <a:chOff x="1989667" y="704005"/>
                <a:chExt cx="5317066" cy="5383530"/>
              </a:xfrm>
            </p:grpSpPr>
            <p:pic>
              <p:nvPicPr>
                <p:cNvPr id="9" name="图片 8">
                  <a:extLst>
                    <a:ext uri="{FF2B5EF4-FFF2-40B4-BE49-F238E27FC236}">
                      <a16:creationId xmlns:a16="http://schemas.microsoft.com/office/drawing/2014/main" id="{2B12A9A5-CF1D-435E-A8BB-0DD557A8EF1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grayscl/>
                </a:blip>
                <a:srcRect l="24149" t="14937" r="28586" b="7099"/>
                <a:stretch/>
              </p:blipFill>
              <p:spPr>
                <a:xfrm>
                  <a:off x="1989667" y="704005"/>
                  <a:ext cx="5317066" cy="5383530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cxnSp>
              <p:nvCxnSpPr>
                <p:cNvPr id="10" name="直接箭头连接符 9">
                  <a:extLst>
                    <a:ext uri="{FF2B5EF4-FFF2-40B4-BE49-F238E27FC236}">
                      <a16:creationId xmlns:a16="http://schemas.microsoft.com/office/drawing/2014/main" id="{CAA86F35-CD44-4EBF-A75D-A3BBCAE10166}"/>
                    </a:ext>
                  </a:extLst>
                </p:cNvPr>
                <p:cNvCxnSpPr/>
                <p:nvPr/>
              </p:nvCxnSpPr>
              <p:spPr>
                <a:xfrm flipH="1" flipV="1">
                  <a:off x="2853268" y="2819401"/>
                  <a:ext cx="1731432" cy="516466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AF08D385-1ADA-4A95-8E89-867866545158}"/>
                    </a:ext>
                  </a:extLst>
                </p:cNvPr>
                <p:cNvSpPr txBox="1"/>
                <p:nvPr/>
              </p:nvSpPr>
              <p:spPr>
                <a:xfrm rot="1041888">
                  <a:off x="3553009" y="2745202"/>
                  <a:ext cx="601447" cy="30777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800m</a:t>
                  </a:r>
                </a:p>
              </p:txBody>
            </p:sp>
          </p:grpSp>
          <p:pic>
            <p:nvPicPr>
              <p:cNvPr id="8" name="Picture 2" descr="https://encrypted-tbn2.gstatic.com/images?q=tbn:ANd9GcQjiAL0csEBGJ9Y1jLV5gGfG3U0B_zfooUDbRENFC-GUlfpoT03">
                <a:extLst>
                  <a:ext uri="{FF2B5EF4-FFF2-40B4-BE49-F238E27FC236}">
                    <a16:creationId xmlns:a16="http://schemas.microsoft.com/office/drawing/2014/main" id="{1810FEDC-93C7-4CB6-9C00-25596F16AEC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grayscl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794" r="7589" b="3993"/>
              <a:stretch/>
            </p:blipFill>
            <p:spPr bwMode="auto">
              <a:xfrm>
                <a:off x="6180991" y="885522"/>
                <a:ext cx="499082" cy="69591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12C5F716-EA53-4412-9D72-2AAD11AC2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grayscl/>
            </a:blip>
            <a:stretch>
              <a:fillRect/>
            </a:stretch>
          </p:blipFill>
          <p:spPr>
            <a:xfrm>
              <a:off x="2746139" y="5746158"/>
              <a:ext cx="4232837" cy="34137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D5977A73-3F4E-4B86-9FA0-C393AC96E2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6503008"/>
              </p:ext>
            </p:extLst>
          </p:nvPr>
        </p:nvGraphicFramePr>
        <p:xfrm>
          <a:off x="7306733" y="1233478"/>
          <a:ext cx="2930954" cy="408401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5477">
                  <a:extLst>
                    <a:ext uri="{9D8B030D-6E8A-4147-A177-3AD203B41FA5}">
                      <a16:colId xmlns:a16="http://schemas.microsoft.com/office/drawing/2014/main" val="3918497649"/>
                    </a:ext>
                  </a:extLst>
                </a:gridCol>
                <a:gridCol w="1465477">
                  <a:extLst>
                    <a:ext uri="{9D8B030D-6E8A-4147-A177-3AD203B41FA5}">
                      <a16:colId xmlns:a16="http://schemas.microsoft.com/office/drawing/2014/main" val="225309014"/>
                    </a:ext>
                  </a:extLst>
                </a:gridCol>
              </a:tblGrid>
              <a:tr h="4456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Year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2008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2270081"/>
                  </a:ext>
                </a:extLst>
              </a:tr>
              <a:tr h="4456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Station No.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11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7929350"/>
                  </a:ext>
                </a:extLst>
              </a:tr>
              <a:tr h="5494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Transit ridership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108429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672599"/>
                  </a:ext>
                </a:extLst>
              </a:tr>
              <a:tr h="549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Population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  <a:p>
                      <a:pPr algn="ctr"/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28797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2569921"/>
                  </a:ext>
                </a:extLst>
              </a:tr>
              <a:tr h="549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Total building area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6854646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5707253"/>
                  </a:ext>
                </a:extLst>
              </a:tr>
              <a:tr h="549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Office building area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2100025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3337206"/>
                  </a:ext>
                </a:extLst>
              </a:tr>
              <a:tr h="549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Government building area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197787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7279783"/>
                  </a:ext>
                </a:extLst>
              </a:tr>
              <a:tr h="4456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…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…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4309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1814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8DD77365-AAA3-4275-9C6C-8131E4314E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1290374"/>
              </p:ext>
            </p:extLst>
          </p:nvPr>
        </p:nvGraphicFramePr>
        <p:xfrm>
          <a:off x="1403636" y="1539240"/>
          <a:ext cx="4106295" cy="3363500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561939">
                  <a:extLst>
                    <a:ext uri="{9D8B030D-6E8A-4147-A177-3AD203B41FA5}">
                      <a16:colId xmlns:a16="http://schemas.microsoft.com/office/drawing/2014/main" val="403596768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1502329652"/>
                    </a:ext>
                  </a:extLst>
                </a:gridCol>
                <a:gridCol w="704636">
                  <a:extLst>
                    <a:ext uri="{9D8B030D-6E8A-4147-A177-3AD203B41FA5}">
                      <a16:colId xmlns:a16="http://schemas.microsoft.com/office/drawing/2014/main" val="2788639403"/>
                    </a:ext>
                  </a:extLst>
                </a:gridCol>
                <a:gridCol w="298450">
                  <a:extLst>
                    <a:ext uri="{9D8B030D-6E8A-4147-A177-3AD203B41FA5}">
                      <a16:colId xmlns:a16="http://schemas.microsoft.com/office/drawing/2014/main" val="322912401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402298047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3321126095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598504973"/>
                    </a:ext>
                  </a:extLst>
                </a:gridCol>
                <a:gridCol w="704088">
                  <a:extLst>
                    <a:ext uri="{9D8B030D-6E8A-4147-A177-3AD203B41FA5}">
                      <a16:colId xmlns:a16="http://schemas.microsoft.com/office/drawing/2014/main" val="580704379"/>
                    </a:ext>
                  </a:extLst>
                </a:gridCol>
                <a:gridCol w="301752">
                  <a:extLst>
                    <a:ext uri="{9D8B030D-6E8A-4147-A177-3AD203B41FA5}">
                      <a16:colId xmlns:a16="http://schemas.microsoft.com/office/drawing/2014/main" val="3958643195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Station No.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Transit ridership on 2010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Growth rate during 2005-2014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Line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Station No.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Transit ridership on 2010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Transit ridership on 2010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Growth rate during 2005-2014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Line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4511509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107642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1.50%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7116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7116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3.50%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3013593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90109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2.77%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32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6667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6667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6.32%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4294725"/>
                  </a:ext>
                </a:extLst>
              </a:tr>
              <a:tr h="152173"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Hub-scale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5655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5655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1.26%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3610913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16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36664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0.69%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5609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5609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1.94%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4716291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34578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1.60%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35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5324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5324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7.57%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668579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17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33055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1.62%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5292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5292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3.58%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6109197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30874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4.16%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5231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5231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4.03%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1070322"/>
                  </a:ext>
                </a:extLst>
              </a:tr>
              <a:tr h="152173"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Large-scale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27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4771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4771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4.10%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4664391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22652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4.31%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4617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4617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2.12%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929400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14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22090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1.61%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4117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4117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6.64%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4943404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18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16815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1.32%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34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4052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4052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3.62%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6422338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15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14464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4.49%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3790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3790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5.35%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6460188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14247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3.12%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30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3717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3717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8.04%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460133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13119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1.63%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29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3471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3471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4.89%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9330915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12888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3.51%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28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3231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3231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5.47%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1524258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19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11419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0.90%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2998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effectLst/>
                        </a:rPr>
                        <a:t>2998</a:t>
                      </a:r>
                      <a:endParaRPr lang="zh-CN" sz="8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5.52%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9734647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11289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4.91%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24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2327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effectLst/>
                        </a:rPr>
                        <a:t>2327</a:t>
                      </a:r>
                      <a:endParaRPr lang="zh-CN" sz="8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6.58%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7645500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10285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2.25%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26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1619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1619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5.50%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1615468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25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9269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6.08%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Small-scale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5246824"/>
                  </a:ext>
                </a:extLst>
              </a:tr>
              <a:tr h="152173">
                <a:tc grid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Medium-scale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469723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18BFB8D-7DC1-4824-9F06-93F07415E2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13272"/>
              </p:ext>
            </p:extLst>
          </p:nvPr>
        </p:nvGraphicFramePr>
        <p:xfrm>
          <a:off x="3635411" y="4973860"/>
          <a:ext cx="1874520" cy="709760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521208">
                  <a:extLst>
                    <a:ext uri="{9D8B030D-6E8A-4147-A177-3AD203B41FA5}">
                      <a16:colId xmlns:a16="http://schemas.microsoft.com/office/drawing/2014/main" val="2102970945"/>
                    </a:ext>
                  </a:extLst>
                </a:gridCol>
                <a:gridCol w="338328">
                  <a:extLst>
                    <a:ext uri="{9D8B030D-6E8A-4147-A177-3AD203B41FA5}">
                      <a16:colId xmlns:a16="http://schemas.microsoft.com/office/drawing/2014/main" val="1217244906"/>
                    </a:ext>
                  </a:extLst>
                </a:gridCol>
                <a:gridCol w="338328">
                  <a:extLst>
                    <a:ext uri="{9D8B030D-6E8A-4147-A177-3AD203B41FA5}">
                      <a16:colId xmlns:a16="http://schemas.microsoft.com/office/drawing/2014/main" val="3105321433"/>
                    </a:ext>
                  </a:extLst>
                </a:gridCol>
                <a:gridCol w="338328">
                  <a:extLst>
                    <a:ext uri="{9D8B030D-6E8A-4147-A177-3AD203B41FA5}">
                      <a16:colId xmlns:a16="http://schemas.microsoft.com/office/drawing/2014/main" val="2500632455"/>
                    </a:ext>
                  </a:extLst>
                </a:gridCol>
                <a:gridCol w="338328">
                  <a:extLst>
                    <a:ext uri="{9D8B030D-6E8A-4147-A177-3AD203B41FA5}">
                      <a16:colId xmlns:a16="http://schemas.microsoft.com/office/drawing/2014/main" val="4121508892"/>
                    </a:ext>
                  </a:extLst>
                </a:gridCol>
              </a:tblGrid>
              <a:tr h="11130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Growth rate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Total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Line 1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Line 2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Line 3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1258475945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0-2.5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12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2430118970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2.5-4.5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11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1188544164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4.5-6.0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2988123740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6.0-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1192377084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47C0E86B-D547-4735-867B-929F70D650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4034420"/>
              </p:ext>
            </p:extLst>
          </p:nvPr>
        </p:nvGraphicFramePr>
        <p:xfrm>
          <a:off x="1403636" y="4973860"/>
          <a:ext cx="1879601" cy="709760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524933">
                  <a:extLst>
                    <a:ext uri="{9D8B030D-6E8A-4147-A177-3AD203B41FA5}">
                      <a16:colId xmlns:a16="http://schemas.microsoft.com/office/drawing/2014/main" val="4237279918"/>
                    </a:ext>
                  </a:extLst>
                </a:gridCol>
                <a:gridCol w="338667">
                  <a:extLst>
                    <a:ext uri="{9D8B030D-6E8A-4147-A177-3AD203B41FA5}">
                      <a16:colId xmlns:a16="http://schemas.microsoft.com/office/drawing/2014/main" val="3302288928"/>
                    </a:ext>
                  </a:extLst>
                </a:gridCol>
                <a:gridCol w="338667">
                  <a:extLst>
                    <a:ext uri="{9D8B030D-6E8A-4147-A177-3AD203B41FA5}">
                      <a16:colId xmlns:a16="http://schemas.microsoft.com/office/drawing/2014/main" val="4118407101"/>
                    </a:ext>
                  </a:extLst>
                </a:gridCol>
                <a:gridCol w="338667">
                  <a:extLst>
                    <a:ext uri="{9D8B030D-6E8A-4147-A177-3AD203B41FA5}">
                      <a16:colId xmlns:a16="http://schemas.microsoft.com/office/drawing/2014/main" val="3268175649"/>
                    </a:ext>
                  </a:extLst>
                </a:gridCol>
                <a:gridCol w="338667">
                  <a:extLst>
                    <a:ext uri="{9D8B030D-6E8A-4147-A177-3AD203B41FA5}">
                      <a16:colId xmlns:a16="http://schemas.microsoft.com/office/drawing/2014/main" val="2810566788"/>
                    </a:ext>
                  </a:extLst>
                </a:gridCol>
              </a:tblGrid>
              <a:tr h="16720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Transit ridership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Total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Line 1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Line 2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Line 3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412027874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Hub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1309582667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Large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2198295667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Medium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11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916999108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Small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18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14202026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2481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F8353EE0-0631-4D9A-8A2E-8D66EEDC7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0374" y="793999"/>
            <a:ext cx="6671251" cy="5270001"/>
          </a:xfrm>
          <a:prstGeom prst="rect">
            <a:avLst/>
          </a:prstGeo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6A877EF6-D43E-4CC0-B1D9-7210D8C10C0B}"/>
              </a:ext>
            </a:extLst>
          </p:cNvPr>
          <p:cNvGrpSpPr/>
          <p:nvPr/>
        </p:nvGrpSpPr>
        <p:grpSpPr>
          <a:xfrm>
            <a:off x="6400799" y="4607744"/>
            <a:ext cx="2370074" cy="728128"/>
            <a:chOff x="6400799" y="4607744"/>
            <a:chExt cx="2370074" cy="728128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E69929BD-EEB9-4DDD-BD69-594FA9A93FFF}"/>
                </a:ext>
              </a:extLst>
            </p:cNvPr>
            <p:cNvSpPr/>
            <p:nvPr/>
          </p:nvSpPr>
          <p:spPr>
            <a:xfrm>
              <a:off x="6400800" y="4699288"/>
              <a:ext cx="176645" cy="124691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3EADF022-3A86-4E7D-A607-FB0E0C0C3384}"/>
                </a:ext>
              </a:extLst>
            </p:cNvPr>
            <p:cNvSpPr/>
            <p:nvPr/>
          </p:nvSpPr>
          <p:spPr>
            <a:xfrm>
              <a:off x="6400799" y="5119637"/>
              <a:ext cx="176645" cy="124691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02A9E7CB-13D7-4FFA-9BBE-9672A7DB9107}"/>
                </a:ext>
              </a:extLst>
            </p:cNvPr>
            <p:cNvSpPr txBox="1"/>
            <p:nvPr/>
          </p:nvSpPr>
          <p:spPr>
            <a:xfrm>
              <a:off x="6697870" y="4607744"/>
              <a:ext cx="20730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/>
                <a:t>Average transit ridership</a:t>
              </a:r>
              <a:endParaRPr lang="zh-CN" altLang="en-US" sz="1400" dirty="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C7E5AD9-7035-4266-87F9-BCD4234E541A}"/>
                </a:ext>
              </a:extLst>
            </p:cNvPr>
            <p:cNvSpPr txBox="1"/>
            <p:nvPr/>
          </p:nvSpPr>
          <p:spPr>
            <a:xfrm>
              <a:off x="6697870" y="5028095"/>
              <a:ext cx="17700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/>
                <a:t>Average growth rate</a:t>
              </a:r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5975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7447</TotalTime>
  <Words>1684</Words>
  <Application>Microsoft Office PowerPoint</Application>
  <PresentationFormat>宽屏</PresentationFormat>
  <Paragraphs>1064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7" baseType="lpstr">
      <vt:lpstr>MingLiU</vt:lpstr>
      <vt:lpstr>MS Gothic</vt:lpstr>
      <vt:lpstr>MS Mincho</vt:lpstr>
      <vt:lpstr>PMingLiU</vt:lpstr>
      <vt:lpstr>游ゴシック</vt:lpstr>
      <vt:lpstr>等线</vt:lpstr>
      <vt:lpstr>等线 Light</vt:lpstr>
      <vt:lpstr>Arial</vt:lpstr>
      <vt:lpstr>Times New Roman</vt:lpstr>
      <vt:lpstr>Verdana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 Qi</dc:creator>
  <cp:lastModifiedBy>Chen Qi</cp:lastModifiedBy>
  <cp:revision>62</cp:revision>
  <dcterms:created xsi:type="dcterms:W3CDTF">2018-05-23T14:37:16Z</dcterms:created>
  <dcterms:modified xsi:type="dcterms:W3CDTF">2018-06-05T02:54:23Z</dcterms:modified>
</cp:coreProperties>
</file>

<file path=docProps/thumbnail.jpeg>
</file>